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35"/>
  </p:notesMasterIdLst>
  <p:sldIdLst>
    <p:sldId id="256" r:id="rId2"/>
    <p:sldId id="327" r:id="rId3"/>
    <p:sldId id="329" r:id="rId4"/>
    <p:sldId id="397" r:id="rId5"/>
    <p:sldId id="328" r:id="rId6"/>
    <p:sldId id="296" r:id="rId7"/>
    <p:sldId id="297" r:id="rId8"/>
    <p:sldId id="287" r:id="rId9"/>
    <p:sldId id="295" r:id="rId10"/>
    <p:sldId id="330" r:id="rId11"/>
    <p:sldId id="331" r:id="rId12"/>
    <p:sldId id="332" r:id="rId13"/>
    <p:sldId id="333" r:id="rId14"/>
    <p:sldId id="335" r:id="rId15"/>
    <p:sldId id="334" r:id="rId16"/>
    <p:sldId id="336" r:id="rId17"/>
    <p:sldId id="342" r:id="rId18"/>
    <p:sldId id="345" r:id="rId19"/>
    <p:sldId id="344" r:id="rId20"/>
    <p:sldId id="346" r:id="rId21"/>
    <p:sldId id="338" r:id="rId22"/>
    <p:sldId id="340" r:id="rId23"/>
    <p:sldId id="339" r:id="rId24"/>
    <p:sldId id="341" r:id="rId25"/>
    <p:sldId id="347" r:id="rId26"/>
    <p:sldId id="348" r:id="rId27"/>
    <p:sldId id="349" r:id="rId28"/>
    <p:sldId id="350" r:id="rId29"/>
    <p:sldId id="351" r:id="rId30"/>
    <p:sldId id="353" r:id="rId31"/>
    <p:sldId id="354" r:id="rId32"/>
    <p:sldId id="355" r:id="rId33"/>
    <p:sldId id="356" r:id="rId34"/>
    <p:sldId id="357" r:id="rId35"/>
    <p:sldId id="358" r:id="rId36"/>
    <p:sldId id="364" r:id="rId37"/>
    <p:sldId id="360" r:id="rId38"/>
    <p:sldId id="361" r:id="rId39"/>
    <p:sldId id="365" r:id="rId40"/>
    <p:sldId id="366" r:id="rId41"/>
    <p:sldId id="367" r:id="rId42"/>
    <p:sldId id="368" r:id="rId43"/>
    <p:sldId id="427" r:id="rId44"/>
    <p:sldId id="369" r:id="rId45"/>
    <p:sldId id="370" r:id="rId46"/>
    <p:sldId id="371" r:id="rId47"/>
    <p:sldId id="372" r:id="rId48"/>
    <p:sldId id="373" r:id="rId49"/>
    <p:sldId id="374" r:id="rId50"/>
    <p:sldId id="375" r:id="rId51"/>
    <p:sldId id="376" r:id="rId52"/>
    <p:sldId id="377" r:id="rId53"/>
    <p:sldId id="378" r:id="rId54"/>
    <p:sldId id="379" r:id="rId55"/>
    <p:sldId id="386" r:id="rId56"/>
    <p:sldId id="380" r:id="rId57"/>
    <p:sldId id="381" r:id="rId58"/>
    <p:sldId id="383" r:id="rId59"/>
    <p:sldId id="384" r:id="rId60"/>
    <p:sldId id="385" r:id="rId61"/>
    <p:sldId id="390" r:id="rId62"/>
    <p:sldId id="392" r:id="rId63"/>
    <p:sldId id="396" r:id="rId64"/>
    <p:sldId id="393" r:id="rId65"/>
    <p:sldId id="394" r:id="rId66"/>
    <p:sldId id="395" r:id="rId67"/>
    <p:sldId id="398" r:id="rId68"/>
    <p:sldId id="400" r:id="rId69"/>
    <p:sldId id="401" r:id="rId70"/>
    <p:sldId id="387" r:id="rId71"/>
    <p:sldId id="388" r:id="rId72"/>
    <p:sldId id="402" r:id="rId73"/>
    <p:sldId id="403" r:id="rId74"/>
    <p:sldId id="404" r:id="rId75"/>
    <p:sldId id="405" r:id="rId76"/>
    <p:sldId id="406" r:id="rId77"/>
    <p:sldId id="407" r:id="rId78"/>
    <p:sldId id="408" r:id="rId79"/>
    <p:sldId id="409" r:id="rId80"/>
    <p:sldId id="411" r:id="rId81"/>
    <p:sldId id="410" r:id="rId82"/>
    <p:sldId id="412" r:id="rId83"/>
    <p:sldId id="413" r:id="rId84"/>
    <p:sldId id="414" r:id="rId85"/>
    <p:sldId id="415" r:id="rId86"/>
    <p:sldId id="417" r:id="rId87"/>
    <p:sldId id="416" r:id="rId88"/>
    <p:sldId id="419" r:id="rId89"/>
    <p:sldId id="425" r:id="rId90"/>
    <p:sldId id="421" r:id="rId91"/>
    <p:sldId id="424" r:id="rId92"/>
    <p:sldId id="432" r:id="rId93"/>
    <p:sldId id="428" r:id="rId94"/>
    <p:sldId id="429" r:id="rId95"/>
    <p:sldId id="431" r:id="rId96"/>
    <p:sldId id="430" r:id="rId97"/>
    <p:sldId id="434" r:id="rId98"/>
    <p:sldId id="433" r:id="rId99"/>
    <p:sldId id="435" r:id="rId100"/>
    <p:sldId id="436" r:id="rId101"/>
    <p:sldId id="437" r:id="rId102"/>
    <p:sldId id="439" r:id="rId103"/>
    <p:sldId id="440" r:id="rId104"/>
    <p:sldId id="441" r:id="rId105"/>
    <p:sldId id="442" r:id="rId106"/>
    <p:sldId id="443" r:id="rId107"/>
    <p:sldId id="444" r:id="rId108"/>
    <p:sldId id="445" r:id="rId109"/>
    <p:sldId id="446" r:id="rId110"/>
    <p:sldId id="452" r:id="rId111"/>
    <p:sldId id="447" r:id="rId112"/>
    <p:sldId id="448" r:id="rId113"/>
    <p:sldId id="450" r:id="rId114"/>
    <p:sldId id="449" r:id="rId115"/>
    <p:sldId id="454" r:id="rId116"/>
    <p:sldId id="453" r:id="rId117"/>
    <p:sldId id="455" r:id="rId118"/>
    <p:sldId id="456" r:id="rId119"/>
    <p:sldId id="458" r:id="rId120"/>
    <p:sldId id="461" r:id="rId121"/>
    <p:sldId id="459" r:id="rId122"/>
    <p:sldId id="457" r:id="rId123"/>
    <p:sldId id="460" r:id="rId124"/>
    <p:sldId id="462" r:id="rId125"/>
    <p:sldId id="463" r:id="rId126"/>
    <p:sldId id="464" r:id="rId127"/>
    <p:sldId id="465" r:id="rId128"/>
    <p:sldId id="466" r:id="rId129"/>
    <p:sldId id="467" r:id="rId130"/>
    <p:sldId id="468" r:id="rId131"/>
    <p:sldId id="469" r:id="rId132"/>
    <p:sldId id="470" r:id="rId133"/>
    <p:sldId id="471" r:id="rId1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660"/>
  </p:normalViewPr>
  <p:slideViewPr>
    <p:cSldViewPr snapToGrid="0">
      <p:cViewPr varScale="1">
        <p:scale>
          <a:sx n="104" d="100"/>
          <a:sy n="104" d="100"/>
        </p:scale>
        <p:origin x="132" y="102"/>
      </p:cViewPr>
      <p:guideLst/>
    </p:cSldViewPr>
  </p:slideViewPr>
  <p:notesTextViewPr>
    <p:cViewPr>
      <p:scale>
        <a:sx n="3" d="2"/>
        <a:sy n="3" d="2"/>
      </p:scale>
      <p:origin x="0" y="0"/>
    </p:cViewPr>
  </p:notesTextViewPr>
  <p:sorterViewPr>
    <p:cViewPr>
      <p:scale>
        <a:sx n="100" d="100"/>
        <a:sy n="100" d="100"/>
      </p:scale>
      <p:origin x="0" y="-3372"/>
    </p:cViewPr>
  </p:sorter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9C7844-E5CC-40AA-8953-B779DBDE0941}" type="datetimeFigureOut">
              <a:rPr kumimoji="1" lang="ja-JP" altLang="en-US" smtClean="0"/>
              <a:t>2020/5/29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FFADE-F7AC-4476-A515-697B7CA44D62}" type="slidenum">
              <a:rPr kumimoji="1" lang="ja-JP" altLang="en-US" smtClean="0"/>
              <a:t>‹#›</a:t>
            </a:fld>
            <a:endParaRPr kumimoji="1" lang="ja-JP" altLang="en-US"/>
          </a:p>
        </p:txBody>
      </p:sp>
    </p:spTree>
    <p:extLst>
      <p:ext uri="{BB962C8B-B14F-4D97-AF65-F5344CB8AC3E}">
        <p14:creationId xmlns:p14="http://schemas.microsoft.com/office/powerpoint/2010/main" val="1080895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2">
        <a:schemeClr val="bg1"/>
      </p:bgRef>
    </p:bg>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BB04D281-0777-438D-A0CC-952FF71C9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タイトル 3">
            <a:extLst>
              <a:ext uri="{FF2B5EF4-FFF2-40B4-BE49-F238E27FC236}">
                <a16:creationId xmlns:a16="http://schemas.microsoft.com/office/drawing/2014/main" id="{C8CE086C-5B44-48BD-AD5C-36C065AE1FE1}"/>
              </a:ext>
            </a:extLst>
          </p:cNvPr>
          <p:cNvSpPr>
            <a:spLocks noGrp="1"/>
          </p:cNvSpPr>
          <p:nvPr>
            <p:ph type="title"/>
          </p:nvPr>
        </p:nvSpPr>
        <p:spPr/>
        <p:txBody>
          <a:bodyPr/>
          <a:lstStyle/>
          <a:p>
            <a:r>
              <a:rPr kumimoji="1" lang="ja-JP" altLang="en-US"/>
              <a:t>マスター タイトルの書式設定</a:t>
            </a:r>
          </a:p>
        </p:txBody>
      </p:sp>
      <p:sp>
        <p:nvSpPr>
          <p:cNvPr id="5" name="日付プレースホルダー 4">
            <a:extLst>
              <a:ext uri="{FF2B5EF4-FFF2-40B4-BE49-F238E27FC236}">
                <a16:creationId xmlns:a16="http://schemas.microsoft.com/office/drawing/2014/main" id="{AC8D5889-541D-48EC-B56B-532FE917758D}"/>
              </a:ext>
            </a:extLst>
          </p:cNvPr>
          <p:cNvSpPr>
            <a:spLocks noGrp="1"/>
          </p:cNvSpPr>
          <p:nvPr>
            <p:ph type="dt" sz="half" idx="10"/>
          </p:nvPr>
        </p:nvSpPr>
        <p:spPr/>
        <p:txBody>
          <a:bodyPr/>
          <a:lstStyle/>
          <a:p>
            <a:fld id="{2CDFA0D8-1FD2-4D98-9776-CC05704DEEF4}" type="datetime1">
              <a:rPr kumimoji="1" lang="ja-JP" altLang="en-US" smtClean="0"/>
              <a:t>2020/5/29</a:t>
            </a:fld>
            <a:endParaRPr kumimoji="1" lang="ja-JP" altLang="en-US"/>
          </a:p>
        </p:txBody>
      </p:sp>
      <p:sp>
        <p:nvSpPr>
          <p:cNvPr id="6" name="フッター プレースホルダー 5">
            <a:extLst>
              <a:ext uri="{FF2B5EF4-FFF2-40B4-BE49-F238E27FC236}">
                <a16:creationId xmlns:a16="http://schemas.microsoft.com/office/drawing/2014/main" id="{B7DF9E9A-3BAA-48E2-8E35-6400B6C215F9}"/>
              </a:ext>
            </a:extLst>
          </p:cNvPr>
          <p:cNvSpPr>
            <a:spLocks noGrp="1"/>
          </p:cNvSpPr>
          <p:nvPr>
            <p:ph type="ftr" sz="quarter" idx="11"/>
          </p:nvPr>
        </p:nvSpPr>
        <p:spPr/>
        <p:txBody>
          <a:bodyPr/>
          <a:lstStyle/>
          <a:p>
            <a:endParaRPr kumimoji="1" lang="ja-JP" altLang="en-US"/>
          </a:p>
        </p:txBody>
      </p:sp>
      <p:sp>
        <p:nvSpPr>
          <p:cNvPr id="10" name="スライド番号プレースホルダー 9">
            <a:extLst>
              <a:ext uri="{FF2B5EF4-FFF2-40B4-BE49-F238E27FC236}">
                <a16:creationId xmlns:a16="http://schemas.microsoft.com/office/drawing/2014/main" id="{52329B3E-8130-4779-B86B-8A798E5CC687}"/>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7828293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179E1E-1242-4D4A-A215-E03A9DD58F6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7E8CDC5-EE90-4F51-AFD2-2BEBF6C6CF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436C6B-F06F-464F-98C6-3E2BE2417D48}"/>
              </a:ext>
            </a:extLst>
          </p:cNvPr>
          <p:cNvSpPr>
            <a:spLocks noGrp="1"/>
          </p:cNvSpPr>
          <p:nvPr>
            <p:ph type="dt" sz="half" idx="10"/>
          </p:nvPr>
        </p:nvSpPr>
        <p:spPr/>
        <p:txBody>
          <a:bodyPr/>
          <a:lstStyle/>
          <a:p>
            <a:fld id="{3F19FD54-D6C6-402D-87B1-9CFD18125BB7}" type="datetime1">
              <a:rPr kumimoji="1" lang="ja-JP" altLang="en-US" smtClean="0"/>
              <a:t>2020/5/29</a:t>
            </a:fld>
            <a:endParaRPr kumimoji="1" lang="ja-JP" altLang="en-US"/>
          </a:p>
        </p:txBody>
      </p:sp>
      <p:sp>
        <p:nvSpPr>
          <p:cNvPr id="5" name="フッター プレースホルダー 4">
            <a:extLst>
              <a:ext uri="{FF2B5EF4-FFF2-40B4-BE49-F238E27FC236}">
                <a16:creationId xmlns:a16="http://schemas.microsoft.com/office/drawing/2014/main" id="{14378A32-D117-40D5-9CCC-6047C979A3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21E4A01-E594-4AC1-A025-CFEF5EDCF636}"/>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593951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4266757-2629-4C21-B72A-889F1FAC577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DDB2EBB-4DFA-4A48-85C3-2E14C2F6D68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4E78205-E75A-446D-AE54-6B58D848E7E8}"/>
              </a:ext>
            </a:extLst>
          </p:cNvPr>
          <p:cNvSpPr>
            <a:spLocks noGrp="1"/>
          </p:cNvSpPr>
          <p:nvPr>
            <p:ph type="dt" sz="half" idx="10"/>
          </p:nvPr>
        </p:nvSpPr>
        <p:spPr/>
        <p:txBody>
          <a:bodyPr/>
          <a:lstStyle/>
          <a:p>
            <a:fld id="{65328471-39C9-4ABF-B4A7-DCCD551DCAA9}" type="datetime1">
              <a:rPr kumimoji="1" lang="ja-JP" altLang="en-US" smtClean="0"/>
              <a:t>2020/5/29</a:t>
            </a:fld>
            <a:endParaRPr kumimoji="1" lang="ja-JP" altLang="en-US"/>
          </a:p>
        </p:txBody>
      </p:sp>
      <p:sp>
        <p:nvSpPr>
          <p:cNvPr id="5" name="フッター プレースホルダー 4">
            <a:extLst>
              <a:ext uri="{FF2B5EF4-FFF2-40B4-BE49-F238E27FC236}">
                <a16:creationId xmlns:a16="http://schemas.microsoft.com/office/drawing/2014/main" id="{5E364091-030A-47F5-B2F6-13C41BBC365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AE6A0F-22FD-4875-ADAA-FE56D8ABF859}"/>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72948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2">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F2D52A-D385-4A90-A964-CCEDFD87E0C2}"/>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8EC2601F-6E15-4261-9053-256410690FF7}"/>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D247576B-66E1-4D29-A4A1-81BD5E8A42C4}"/>
              </a:ext>
            </a:extLst>
          </p:cNvPr>
          <p:cNvSpPr>
            <a:spLocks noGrp="1"/>
          </p:cNvSpPr>
          <p:nvPr>
            <p:ph type="dt" sz="half" idx="10"/>
          </p:nvPr>
        </p:nvSpPr>
        <p:spPr/>
        <p:txBody>
          <a:bodyPr/>
          <a:lstStyle/>
          <a:p>
            <a:fld id="{E540380C-BC1E-4F09-9199-129A942DE452}" type="datetime1">
              <a:rPr kumimoji="1" lang="ja-JP" altLang="en-US" smtClean="0"/>
              <a:t>2020/5/29</a:t>
            </a:fld>
            <a:endParaRPr kumimoji="1" lang="ja-JP" altLang="en-US"/>
          </a:p>
        </p:txBody>
      </p:sp>
      <p:sp>
        <p:nvSpPr>
          <p:cNvPr id="5" name="フッター プレースホルダー 4">
            <a:extLst>
              <a:ext uri="{FF2B5EF4-FFF2-40B4-BE49-F238E27FC236}">
                <a16:creationId xmlns:a16="http://schemas.microsoft.com/office/drawing/2014/main" id="{F7BC02B9-056E-48D7-B8DF-52A1262330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110778-7603-4DBD-8434-A5A8DCA60A33}"/>
              </a:ext>
            </a:extLst>
          </p:cNvPr>
          <p:cNvSpPr>
            <a:spLocks noGrp="1"/>
          </p:cNvSpPr>
          <p:nvPr>
            <p:ph type="sldNum" sz="quarter" idx="12"/>
          </p:nvPr>
        </p:nvSpPr>
        <p:spPr>
          <a:xfrm>
            <a:off x="8610600" y="6356350"/>
            <a:ext cx="2743200" cy="365125"/>
          </a:xfrm>
        </p:spPr>
        <p:txBody>
          <a:bodyPr/>
          <a:lstStyle>
            <a:lvl1pPr>
              <a:defRPr sz="1800"/>
            </a:lvl1pPr>
          </a:lstStyle>
          <a:p>
            <a:fld id="{81C4BEA0-94F7-4EF8-974E-8B251CF502BF}" type="slidenum">
              <a:rPr lang="ja-JP" altLang="en-US" smtClean="0"/>
              <a:pPr/>
              <a:t>‹#›</a:t>
            </a:fld>
            <a:r>
              <a:rPr lang="ja-JP" altLang="en-US" dirty="0"/>
              <a:t> </a:t>
            </a:r>
            <a:r>
              <a:rPr lang="en-US" altLang="ja-JP" dirty="0"/>
              <a:t>/ 34</a:t>
            </a:r>
          </a:p>
        </p:txBody>
      </p:sp>
    </p:spTree>
    <p:extLst>
      <p:ext uri="{BB962C8B-B14F-4D97-AF65-F5344CB8AC3E}">
        <p14:creationId xmlns:p14="http://schemas.microsoft.com/office/powerpoint/2010/main" val="126499433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bg>
      <p:bgRef idx="1001">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D7D81E-7178-49B9-A78F-DE12B578064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282F2DA-3775-4933-A07B-F2FB2FC1C7D1}"/>
              </a:ext>
            </a:extLst>
          </p:cNvPr>
          <p:cNvSpPr>
            <a:spLocks noGrp="1"/>
          </p:cNvSpPr>
          <p:nvPr>
            <p:ph type="dt" sz="half" idx="10"/>
          </p:nvPr>
        </p:nvSpPr>
        <p:spPr/>
        <p:txBody>
          <a:bodyPr/>
          <a:lstStyle/>
          <a:p>
            <a:fld id="{142FC5B8-AD44-45BA-A060-EB55EF15FDDA}" type="datetime1">
              <a:rPr kumimoji="1" lang="ja-JP" altLang="en-US" smtClean="0"/>
              <a:t>2020/5/29</a:t>
            </a:fld>
            <a:endParaRPr kumimoji="1" lang="ja-JP" altLang="en-US"/>
          </a:p>
        </p:txBody>
      </p:sp>
      <p:sp>
        <p:nvSpPr>
          <p:cNvPr id="4" name="フッター プレースホルダー 3">
            <a:extLst>
              <a:ext uri="{FF2B5EF4-FFF2-40B4-BE49-F238E27FC236}">
                <a16:creationId xmlns:a16="http://schemas.microsoft.com/office/drawing/2014/main" id="{ED62E5EA-3EDC-4067-8304-0DCDD9544B4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5AD1AD5-0898-4591-B9E0-94C68925848F}"/>
              </a:ext>
            </a:extLst>
          </p:cNvPr>
          <p:cNvSpPr>
            <a:spLocks noGrp="1"/>
          </p:cNvSpPr>
          <p:nvPr>
            <p:ph type="sldNum" sz="quarter" idx="12"/>
          </p:nvPr>
        </p:nvSpPr>
        <p:spPr/>
        <p:txBody>
          <a:bodyPr/>
          <a:lstStyle>
            <a:lvl1pPr>
              <a:defRPr sz="1800"/>
            </a:lvl1pPr>
          </a:lstStyle>
          <a:p>
            <a:fld id="{81C4BEA0-94F7-4EF8-974E-8B251CF502BF}" type="slidenum">
              <a:rPr lang="ja-JP" altLang="en-US" smtClean="0"/>
              <a:pPr/>
              <a:t>‹#›</a:t>
            </a:fld>
            <a:endParaRPr lang="ja-JP" altLang="en-US" dirty="0"/>
          </a:p>
        </p:txBody>
      </p:sp>
    </p:spTree>
    <p:extLst>
      <p:ext uri="{BB962C8B-B14F-4D97-AF65-F5344CB8AC3E}">
        <p14:creationId xmlns:p14="http://schemas.microsoft.com/office/powerpoint/2010/main" val="2346051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EC72DA-FDC7-4532-BBB3-2012F00C5BB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82EBDC0-7C77-4FD6-B8C0-F6FA505A6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1420896-4D22-4E5F-B3CC-380617357A46}"/>
              </a:ext>
            </a:extLst>
          </p:cNvPr>
          <p:cNvSpPr>
            <a:spLocks noGrp="1"/>
          </p:cNvSpPr>
          <p:nvPr>
            <p:ph type="dt" sz="half" idx="10"/>
          </p:nvPr>
        </p:nvSpPr>
        <p:spPr/>
        <p:txBody>
          <a:bodyPr/>
          <a:lstStyle/>
          <a:p>
            <a:fld id="{67ADF192-6388-45BB-A045-6442F9BBBBA2}" type="datetime1">
              <a:rPr kumimoji="1" lang="ja-JP" altLang="en-US" smtClean="0"/>
              <a:t>2020/5/29</a:t>
            </a:fld>
            <a:endParaRPr kumimoji="1" lang="ja-JP" altLang="en-US"/>
          </a:p>
        </p:txBody>
      </p:sp>
      <p:sp>
        <p:nvSpPr>
          <p:cNvPr id="5" name="フッター プレースホルダー 4">
            <a:extLst>
              <a:ext uri="{FF2B5EF4-FFF2-40B4-BE49-F238E27FC236}">
                <a16:creationId xmlns:a16="http://schemas.microsoft.com/office/drawing/2014/main" id="{F7689415-B43F-45F6-941F-2EA7F82B7A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D8A53F5-A0B1-46EB-AA7C-65C7CE5CC6D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3799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32085-57D0-4AC9-9944-765BC2E885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740791B-7663-4428-BF54-FE9E2F04450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826C19-2F94-4429-8315-33AEE65F5BC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1B241C6-6769-408E-A818-A9AA6D592160}"/>
              </a:ext>
            </a:extLst>
          </p:cNvPr>
          <p:cNvSpPr>
            <a:spLocks noGrp="1"/>
          </p:cNvSpPr>
          <p:nvPr>
            <p:ph type="dt" sz="half" idx="10"/>
          </p:nvPr>
        </p:nvSpPr>
        <p:spPr/>
        <p:txBody>
          <a:bodyPr/>
          <a:lstStyle/>
          <a:p>
            <a:fld id="{E108E579-54C9-423A-A6F6-1DAE3A362E74}" type="datetime1">
              <a:rPr kumimoji="1" lang="ja-JP" altLang="en-US" smtClean="0"/>
              <a:t>2020/5/29</a:t>
            </a:fld>
            <a:endParaRPr kumimoji="1" lang="ja-JP" altLang="en-US"/>
          </a:p>
        </p:txBody>
      </p:sp>
      <p:sp>
        <p:nvSpPr>
          <p:cNvPr id="6" name="フッター プレースホルダー 5">
            <a:extLst>
              <a:ext uri="{FF2B5EF4-FFF2-40B4-BE49-F238E27FC236}">
                <a16:creationId xmlns:a16="http://schemas.microsoft.com/office/drawing/2014/main" id="{1AF352BC-3732-437D-B12A-AD7E9B45634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B0F7C-B89F-4076-9887-FF83C3ECE6EC}"/>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653852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0064CC-B499-41AE-8C23-F3E9435DAA6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C67E682-27C9-4B36-8074-42DDEEF71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F643D4B-5EB8-4808-86E2-57573059761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164A5A6-5079-47DC-BC88-8782B514D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8B3C90D-03AB-496D-85E7-CB1503FFB3F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E291F0F-D88D-45DA-8348-AD456A8BDD45}"/>
              </a:ext>
            </a:extLst>
          </p:cNvPr>
          <p:cNvSpPr>
            <a:spLocks noGrp="1"/>
          </p:cNvSpPr>
          <p:nvPr>
            <p:ph type="dt" sz="half" idx="10"/>
          </p:nvPr>
        </p:nvSpPr>
        <p:spPr/>
        <p:txBody>
          <a:bodyPr/>
          <a:lstStyle/>
          <a:p>
            <a:fld id="{EE63074E-071A-4FB0-B2BC-C3FC4E88D7E2}" type="datetime1">
              <a:rPr kumimoji="1" lang="ja-JP" altLang="en-US" smtClean="0"/>
              <a:t>2020/5/29</a:t>
            </a:fld>
            <a:endParaRPr kumimoji="1" lang="ja-JP" altLang="en-US"/>
          </a:p>
        </p:txBody>
      </p:sp>
      <p:sp>
        <p:nvSpPr>
          <p:cNvPr id="8" name="フッター プレースホルダー 7">
            <a:extLst>
              <a:ext uri="{FF2B5EF4-FFF2-40B4-BE49-F238E27FC236}">
                <a16:creationId xmlns:a16="http://schemas.microsoft.com/office/drawing/2014/main" id="{9BB08C89-0700-4B4A-ABD4-EBFA37F62E7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4B9EA4C-2E78-4AF8-AEF3-6E736570B9EB}"/>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100801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829A3BA-5B09-4C93-9236-DC1B688DAF80}"/>
              </a:ext>
            </a:extLst>
          </p:cNvPr>
          <p:cNvSpPr>
            <a:spLocks noGrp="1"/>
          </p:cNvSpPr>
          <p:nvPr>
            <p:ph type="dt" sz="half" idx="10"/>
          </p:nvPr>
        </p:nvSpPr>
        <p:spPr/>
        <p:txBody>
          <a:bodyPr/>
          <a:lstStyle/>
          <a:p>
            <a:fld id="{C5A3959B-B925-4E22-B3C3-6D09B5A2B6C6}" type="datetime1">
              <a:rPr kumimoji="1" lang="ja-JP" altLang="en-US" smtClean="0"/>
              <a:t>2020/5/29</a:t>
            </a:fld>
            <a:endParaRPr kumimoji="1" lang="ja-JP" altLang="en-US"/>
          </a:p>
        </p:txBody>
      </p:sp>
      <p:sp>
        <p:nvSpPr>
          <p:cNvPr id="3" name="フッター プレースホルダー 2">
            <a:extLst>
              <a:ext uri="{FF2B5EF4-FFF2-40B4-BE49-F238E27FC236}">
                <a16:creationId xmlns:a16="http://schemas.microsoft.com/office/drawing/2014/main" id="{FE9ADAC2-5709-48B4-B22A-5C0C2848C3A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C19505F-87E5-4255-A2E3-03DAFE96CC0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1393818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631F5B-792E-44BB-BB7F-9BD870F0C46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BB2AC6D-62D0-4D7A-AEAD-8E88FEEF2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D64BFED-B686-44CF-B222-042E9CBEC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CB2F9C5-FED0-49AC-B641-BD26CD12E735}"/>
              </a:ext>
            </a:extLst>
          </p:cNvPr>
          <p:cNvSpPr>
            <a:spLocks noGrp="1"/>
          </p:cNvSpPr>
          <p:nvPr>
            <p:ph type="dt" sz="half" idx="10"/>
          </p:nvPr>
        </p:nvSpPr>
        <p:spPr/>
        <p:txBody>
          <a:bodyPr/>
          <a:lstStyle/>
          <a:p>
            <a:fld id="{A4DA185D-4912-4D9F-BAFD-26035B293EDA}" type="datetime1">
              <a:rPr kumimoji="1" lang="ja-JP" altLang="en-US" smtClean="0"/>
              <a:t>2020/5/29</a:t>
            </a:fld>
            <a:endParaRPr kumimoji="1" lang="ja-JP" altLang="en-US"/>
          </a:p>
        </p:txBody>
      </p:sp>
      <p:sp>
        <p:nvSpPr>
          <p:cNvPr id="6" name="フッター プレースホルダー 5">
            <a:extLst>
              <a:ext uri="{FF2B5EF4-FFF2-40B4-BE49-F238E27FC236}">
                <a16:creationId xmlns:a16="http://schemas.microsoft.com/office/drawing/2014/main" id="{71B64003-2CD2-41F8-B5FB-512B940C88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E46582A-6929-4797-B9D4-18AFD5AF6EF8}"/>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61971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FB555-5662-4D52-A853-CC82C5B83D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38F2AF5-F291-428F-8FDC-DC23F7E2EA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784732B-B5CC-407B-BD5E-7F63AF88BD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F994AB9-FB61-41ED-9FF2-B4B0250EAFFA}"/>
              </a:ext>
            </a:extLst>
          </p:cNvPr>
          <p:cNvSpPr>
            <a:spLocks noGrp="1"/>
          </p:cNvSpPr>
          <p:nvPr>
            <p:ph type="dt" sz="half" idx="10"/>
          </p:nvPr>
        </p:nvSpPr>
        <p:spPr/>
        <p:txBody>
          <a:bodyPr/>
          <a:lstStyle/>
          <a:p>
            <a:fld id="{5757383F-965A-45D7-AFA2-AF19FA8BB384}" type="datetime1">
              <a:rPr kumimoji="1" lang="ja-JP" altLang="en-US" smtClean="0"/>
              <a:t>2020/5/29</a:t>
            </a:fld>
            <a:endParaRPr kumimoji="1" lang="ja-JP" altLang="en-US"/>
          </a:p>
        </p:txBody>
      </p:sp>
      <p:sp>
        <p:nvSpPr>
          <p:cNvPr id="6" name="フッター プレースホルダー 5">
            <a:extLst>
              <a:ext uri="{FF2B5EF4-FFF2-40B4-BE49-F238E27FC236}">
                <a16:creationId xmlns:a16="http://schemas.microsoft.com/office/drawing/2014/main" id="{3EA449DB-8699-4A95-9004-84141A58801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EC03628-2291-4364-9545-AFE4854C08D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60461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F6A05BB-50BD-43EB-BD2B-06CFCAD687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2D63A10-0AD1-41D6-A283-23936382E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436F48-9B83-4B08-9E42-F5F289014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AA34F-361C-40DD-8F5B-F20D75C0E656}" type="datetime1">
              <a:rPr kumimoji="1" lang="ja-JP" altLang="en-US" smtClean="0"/>
              <a:t>2020/5/29</a:t>
            </a:fld>
            <a:endParaRPr kumimoji="1" lang="ja-JP" altLang="en-US"/>
          </a:p>
        </p:txBody>
      </p:sp>
      <p:sp>
        <p:nvSpPr>
          <p:cNvPr id="5" name="フッター プレースホルダー 4">
            <a:extLst>
              <a:ext uri="{FF2B5EF4-FFF2-40B4-BE49-F238E27FC236}">
                <a16:creationId xmlns:a16="http://schemas.microsoft.com/office/drawing/2014/main" id="{7DB7419E-3226-403B-A5D2-524543ACD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17940EC-9699-4282-9384-6971DE6F9C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921619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PaperSloth/UE4Tutoria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unrealengine.com/ja/Engine/Landscape/Creation/index.html" TargetMode="External"/><Relationship Id="rId2" Type="http://schemas.openxmlformats.org/officeDocument/2006/relationships/hyperlink" Target="https://docs.unrealengine.com/ja/Engine/Blueprints/index.html" TargetMode="External"/><Relationship Id="rId1" Type="http://schemas.openxmlformats.org/officeDocument/2006/relationships/slideLayout" Target="../slideLayouts/slideLayout2.xml"/><Relationship Id="rId4" Type="http://schemas.openxmlformats.org/officeDocument/2006/relationships/hyperlink" Target="https://docs.unrealengine.com/ja/Engine/Niagara/index.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9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F3F3B06A-4F85-458A-92F6-6A53DCFC4F74}"/>
              </a:ext>
            </a:extLst>
          </p:cNvPr>
          <p:cNvSpPr>
            <a:spLocks noGrp="1"/>
          </p:cNvSpPr>
          <p:nvPr>
            <p:ph type="ctrTitle"/>
          </p:nvPr>
        </p:nvSpPr>
        <p:spPr>
          <a:xfrm>
            <a:off x="1765300" y="1993899"/>
            <a:ext cx="8661400" cy="1516063"/>
          </a:xfrm>
        </p:spPr>
        <p:txBody>
          <a:bodyPr/>
          <a:lstStyle/>
          <a:p>
            <a:pPr marL="741600" indent="-284400">
              <a:spcBef>
                <a:spcPts val="1200"/>
              </a:spcBef>
              <a:spcAft>
                <a:spcPts val="1200"/>
              </a:spcAft>
            </a:pPr>
            <a:r>
              <a:rPr kumimoji="1" lang="en-US" altLang="ja-JP" dirty="0"/>
              <a:t>		UE4</a:t>
            </a:r>
            <a:r>
              <a:rPr lang="ja-JP" altLang="en-US" dirty="0"/>
              <a:t> </a:t>
            </a:r>
            <a:r>
              <a:rPr kumimoji="1" lang="en-US" altLang="ja-JP" dirty="0"/>
              <a:t>3D</a:t>
            </a:r>
            <a:r>
              <a:rPr kumimoji="1" lang="ja-JP" altLang="en-US" dirty="0"/>
              <a:t>ゲーム制作入門</a:t>
            </a:r>
            <a:br>
              <a:rPr kumimoji="1" lang="en-US" altLang="ja-JP" sz="3200" dirty="0"/>
            </a:br>
            <a:r>
              <a:rPr kumimoji="1" lang="en-US" altLang="ja-JP" sz="3200" dirty="0"/>
              <a:t>	</a:t>
            </a:r>
            <a:r>
              <a:rPr lang="ja-JP" altLang="en-US" sz="3200" dirty="0"/>
              <a:t> </a:t>
            </a:r>
            <a:r>
              <a:rPr lang="ja-JP" altLang="en-US" sz="3600" dirty="0"/>
              <a:t>その</a:t>
            </a:r>
            <a:r>
              <a:rPr lang="en-US" altLang="ja-JP" sz="3600" dirty="0"/>
              <a:t>1 : </a:t>
            </a:r>
            <a:r>
              <a:rPr lang="ja-JP" altLang="en-US" sz="3600" dirty="0"/>
              <a:t>ベースプロジェクト作成編</a:t>
            </a:r>
            <a:endParaRPr kumimoji="1" lang="ja-JP" altLang="en-US" sz="3600" dirty="0">
              <a:solidFill>
                <a:schemeClr val="tx1">
                  <a:lumMod val="85000"/>
                </a:schemeClr>
              </a:solidFill>
            </a:endParaRPr>
          </a:p>
        </p:txBody>
      </p:sp>
      <p:sp>
        <p:nvSpPr>
          <p:cNvPr id="8" name="字幕 7">
            <a:extLst>
              <a:ext uri="{FF2B5EF4-FFF2-40B4-BE49-F238E27FC236}">
                <a16:creationId xmlns:a16="http://schemas.microsoft.com/office/drawing/2014/main" id="{D4B56FEB-A175-4DFD-884D-B341B77C1314}"/>
              </a:ext>
            </a:extLst>
          </p:cNvPr>
          <p:cNvSpPr>
            <a:spLocks noGrp="1"/>
          </p:cNvSpPr>
          <p:nvPr>
            <p:ph type="subTitle" idx="1"/>
          </p:nvPr>
        </p:nvSpPr>
        <p:spPr>
          <a:xfrm>
            <a:off x="1524000" y="3602038"/>
            <a:ext cx="9144000" cy="1655762"/>
          </a:xfrm>
        </p:spPr>
        <p:txBody>
          <a:bodyPr/>
          <a:lstStyle/>
          <a:p>
            <a:r>
              <a:rPr kumimoji="1" lang="en-US" altLang="ja-JP">
                <a:solidFill>
                  <a:schemeClr val="tx1">
                    <a:lumMod val="85000"/>
                  </a:schemeClr>
                </a:solidFill>
              </a:rPr>
              <a:t>	</a:t>
            </a:r>
          </a:p>
          <a:p>
            <a:r>
              <a:rPr kumimoji="1" lang="ja-JP" altLang="en-US">
                <a:solidFill>
                  <a:schemeClr val="tx1">
                    <a:lumMod val="85000"/>
                  </a:schemeClr>
                </a:solidFill>
              </a:rPr>
              <a:t>フリーランス </a:t>
            </a:r>
            <a:r>
              <a:rPr kumimoji="1" lang="en-US" altLang="ja-JP">
                <a:solidFill>
                  <a:schemeClr val="tx1">
                    <a:lumMod val="85000"/>
                  </a:schemeClr>
                </a:solidFill>
              </a:rPr>
              <a:t>/ </a:t>
            </a:r>
            <a:r>
              <a:rPr kumimoji="1" lang="ja-JP" altLang="en-US">
                <a:solidFill>
                  <a:schemeClr val="tx1">
                    <a:lumMod val="85000"/>
                  </a:schemeClr>
                </a:solidFill>
              </a:rPr>
              <a:t>エンジニア</a:t>
            </a:r>
            <a:endParaRPr kumimoji="1" lang="en-US" altLang="ja-JP">
              <a:solidFill>
                <a:schemeClr val="tx1">
                  <a:lumMod val="85000"/>
                </a:schemeClr>
              </a:solidFill>
            </a:endParaRPr>
          </a:p>
          <a:p>
            <a:r>
              <a:rPr kumimoji="1" lang="ja-JP" altLang="en-US">
                <a:solidFill>
                  <a:schemeClr val="tx1">
                    <a:lumMod val="85000"/>
                  </a:schemeClr>
                </a:solidFill>
              </a:rPr>
              <a:t>まめお</a:t>
            </a:r>
            <a:r>
              <a:rPr lang="en-US" altLang="ja-JP">
                <a:solidFill>
                  <a:schemeClr val="tx1">
                    <a:lumMod val="85000"/>
                  </a:schemeClr>
                </a:solidFill>
              </a:rPr>
              <a:t> (@PaperSloth)</a:t>
            </a:r>
            <a:endParaRPr kumimoji="1" lang="ja-JP" altLang="en-US" dirty="0">
              <a:solidFill>
                <a:schemeClr val="tx1">
                  <a:lumMod val="85000"/>
                </a:schemeClr>
              </a:solidFill>
            </a:endParaRPr>
          </a:p>
        </p:txBody>
      </p:sp>
      <p:pic>
        <p:nvPicPr>
          <p:cNvPr id="3" name="図 2" descr="建物, レンガ が含まれている画像&#10;&#10;自動的に生成された説明">
            <a:extLst>
              <a:ext uri="{FF2B5EF4-FFF2-40B4-BE49-F238E27FC236}">
                <a16:creationId xmlns:a16="http://schemas.microsoft.com/office/drawing/2014/main" id="{DA28A843-C9B0-4214-B501-74E71E511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4530142"/>
            <a:ext cx="335756" cy="335756"/>
          </a:xfrm>
          <a:prstGeom prst="rect">
            <a:avLst/>
          </a:prstGeom>
        </p:spPr>
      </p:pic>
    </p:spTree>
    <p:extLst>
      <p:ext uri="{BB962C8B-B14F-4D97-AF65-F5344CB8AC3E}">
        <p14:creationId xmlns:p14="http://schemas.microsoft.com/office/powerpoint/2010/main" val="424123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400" dirty="0"/>
              <a:t>Template</a:t>
            </a:r>
            <a:r>
              <a:rPr lang="ja-JP" altLang="en-US" sz="2400" dirty="0"/>
              <a:t>は</a:t>
            </a:r>
            <a:r>
              <a:rPr lang="en-US" altLang="ja-JP" sz="2400" dirty="0" err="1"/>
              <a:t>ThirdPerson</a:t>
            </a:r>
            <a:r>
              <a:rPr lang="ja-JP" altLang="en-US" sz="2400" dirty="0"/>
              <a:t>を選択します。</a:t>
            </a:r>
            <a:endParaRPr lang="en-US" altLang="ja-JP" sz="2400" dirty="0"/>
          </a:p>
        </p:txBody>
      </p:sp>
      <p:pic>
        <p:nvPicPr>
          <p:cNvPr id="9" name="図 8" descr="コンピューターのスクリーンショット&#10;&#10;自動的に生成された説明">
            <a:extLst>
              <a:ext uri="{FF2B5EF4-FFF2-40B4-BE49-F238E27FC236}">
                <a16:creationId xmlns:a16="http://schemas.microsoft.com/office/drawing/2014/main" id="{A3984231-1D1D-4555-B665-6CF5EEE76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03422"/>
            <a:ext cx="5257800" cy="3773541"/>
          </a:xfrm>
          <a:prstGeom prst="rect">
            <a:avLst/>
          </a:prstGeom>
        </p:spPr>
      </p:pic>
    </p:spTree>
    <p:extLst>
      <p:ext uri="{BB962C8B-B14F-4D97-AF65-F5344CB8AC3E}">
        <p14:creationId xmlns:p14="http://schemas.microsoft.com/office/powerpoint/2010/main" val="10217237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一度ここまででコンパイルを行います</a:t>
            </a:r>
            <a:endParaRPr lang="en-US" altLang="ja-JP" sz="1800" dirty="0"/>
          </a:p>
          <a:p>
            <a:pPr marL="0" indent="0">
              <a:buNone/>
            </a:pPr>
            <a:endParaRPr lang="en-US" altLang="ja-JP" sz="1800" dirty="0"/>
          </a:p>
          <a:p>
            <a:pPr marL="0" indent="0">
              <a:buNone/>
            </a:pPr>
            <a:r>
              <a:rPr lang="ja-JP" altLang="en-US" sz="1800" dirty="0"/>
              <a:t>次に</a:t>
            </a:r>
            <a:r>
              <a:rPr lang="en-US" altLang="ja-JP" sz="1800" dirty="0"/>
              <a:t>NewVar_0</a:t>
            </a:r>
            <a:r>
              <a:rPr lang="ja-JP" altLang="en-US" sz="1800" dirty="0"/>
              <a:t>を選択して</a:t>
            </a:r>
            <a:endParaRPr lang="en-US" altLang="ja-JP" sz="1800" dirty="0"/>
          </a:p>
          <a:p>
            <a:pPr marL="0" indent="0">
              <a:buNone/>
            </a:pPr>
            <a:r>
              <a:rPr lang="ja-JP" altLang="en-US" sz="1800" dirty="0"/>
              <a:t>デフォルト値には</a:t>
            </a:r>
            <a:r>
              <a:rPr lang="en-US" altLang="ja-JP" sz="1800" dirty="0"/>
              <a:t>3000</a:t>
            </a:r>
            <a:r>
              <a:rPr lang="ja-JP" altLang="en-US" sz="1800" dirty="0"/>
              <a:t>を入れて</a:t>
            </a:r>
            <a:endParaRPr lang="en-US" altLang="ja-JP" sz="1800" dirty="0"/>
          </a:p>
          <a:p>
            <a:pPr marL="0" indent="0">
              <a:buNone/>
            </a:pPr>
            <a:r>
              <a:rPr lang="ja-JP" altLang="en-US" sz="1800" dirty="0"/>
              <a:t>名前を</a:t>
            </a:r>
            <a:r>
              <a:rPr lang="en-US" altLang="ja-JP" sz="1800" dirty="0" err="1"/>
              <a:t>LockOnDistance</a:t>
            </a:r>
            <a:r>
              <a:rPr lang="ja-JP" altLang="en-US" sz="1800" dirty="0"/>
              <a:t>に変更します</a:t>
            </a:r>
            <a:endParaRPr lang="en-US" altLang="ja-JP" sz="1800" dirty="0"/>
          </a:p>
          <a:p>
            <a:pPr marL="0" indent="0">
              <a:buNone/>
            </a:pPr>
            <a:endParaRPr lang="en-US" altLang="ja-JP" sz="1800" dirty="0"/>
          </a:p>
          <a:p>
            <a:pPr marL="0" indent="0">
              <a:buNone/>
            </a:pPr>
            <a:r>
              <a:rPr lang="ja-JP" altLang="en-US" sz="1800" dirty="0"/>
              <a:t>これがプレイヤーの</a:t>
            </a:r>
            <a:endParaRPr lang="en-US" altLang="ja-JP" sz="1800" dirty="0"/>
          </a:p>
          <a:p>
            <a:pPr marL="0" indent="0">
              <a:buNone/>
            </a:pPr>
            <a:r>
              <a:rPr lang="ja-JP" altLang="en-US" sz="1800" dirty="0"/>
              <a:t>ロックオン可能距離になります</a:t>
            </a:r>
            <a:endParaRPr lang="en-US" altLang="ja-JP" sz="1800" dirty="0"/>
          </a:p>
        </p:txBody>
      </p:sp>
      <p:pic>
        <p:nvPicPr>
          <p:cNvPr id="2" name="図 1">
            <a:extLst>
              <a:ext uri="{FF2B5EF4-FFF2-40B4-BE49-F238E27FC236}">
                <a16:creationId xmlns:a16="http://schemas.microsoft.com/office/drawing/2014/main" id="{44A1B23B-EDE6-428D-8019-B27766F27397}"/>
              </a:ext>
            </a:extLst>
          </p:cNvPr>
          <p:cNvPicPr>
            <a:picLocks noChangeAspect="1"/>
          </p:cNvPicPr>
          <p:nvPr/>
        </p:nvPicPr>
        <p:blipFill>
          <a:blip r:embed="rId2"/>
          <a:stretch>
            <a:fillRect/>
          </a:stretch>
        </p:blipFill>
        <p:spPr>
          <a:xfrm>
            <a:off x="6096000" y="1825625"/>
            <a:ext cx="2305372" cy="638264"/>
          </a:xfrm>
          <a:prstGeom prst="rect">
            <a:avLst/>
          </a:prstGeom>
        </p:spPr>
      </p:pic>
      <p:pic>
        <p:nvPicPr>
          <p:cNvPr id="5" name="図 4">
            <a:extLst>
              <a:ext uri="{FF2B5EF4-FFF2-40B4-BE49-F238E27FC236}">
                <a16:creationId xmlns:a16="http://schemas.microsoft.com/office/drawing/2014/main" id="{CE58E934-8565-4834-91F5-9081DB35A017}"/>
              </a:ext>
            </a:extLst>
          </p:cNvPr>
          <p:cNvPicPr>
            <a:picLocks noChangeAspect="1"/>
          </p:cNvPicPr>
          <p:nvPr/>
        </p:nvPicPr>
        <p:blipFill>
          <a:blip r:embed="rId3"/>
          <a:stretch>
            <a:fillRect/>
          </a:stretch>
        </p:blipFill>
        <p:spPr>
          <a:xfrm>
            <a:off x="6096000" y="2598826"/>
            <a:ext cx="3083010" cy="3483500"/>
          </a:xfrm>
          <a:prstGeom prst="rect">
            <a:avLst/>
          </a:prstGeom>
        </p:spPr>
      </p:pic>
    </p:spTree>
    <p:extLst>
      <p:ext uri="{BB962C8B-B14F-4D97-AF65-F5344CB8AC3E}">
        <p14:creationId xmlns:p14="http://schemas.microsoft.com/office/powerpoint/2010/main" val="10071237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MultiSphereTraceByChannel</a:t>
            </a:r>
            <a:r>
              <a:rPr lang="ja-JP" altLang="en-US" sz="1800" dirty="0"/>
              <a:t>を呼び出して図のように繋ぎます</a:t>
            </a:r>
            <a:endParaRPr lang="en-US" altLang="ja-JP" sz="1800" dirty="0"/>
          </a:p>
          <a:p>
            <a:pPr marL="0" indent="0">
              <a:buNone/>
            </a:pPr>
            <a:r>
              <a:rPr lang="en-US" altLang="ja-JP" sz="1800" dirty="0" err="1"/>
              <a:t>MultiSphereTraceByChannel</a:t>
            </a:r>
            <a:r>
              <a:rPr lang="ja-JP" altLang="en-US" sz="1800" dirty="0"/>
              <a:t>の</a:t>
            </a:r>
            <a:r>
              <a:rPr lang="en-US" altLang="ja-JP" sz="1800" dirty="0"/>
              <a:t>Radius </a:t>
            </a:r>
            <a:r>
              <a:rPr lang="ja-JP" altLang="en-US" sz="1800" dirty="0"/>
              <a:t>には</a:t>
            </a:r>
            <a:r>
              <a:rPr lang="en-US" altLang="ja-JP" sz="1800" dirty="0"/>
              <a:t>100</a:t>
            </a:r>
            <a:r>
              <a:rPr lang="ja-JP" altLang="en-US" sz="1800" dirty="0"/>
              <a:t>を入れておきます</a:t>
            </a: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7FA4AE4A-FEB8-4FCC-91A3-06B000370F19}"/>
              </a:ext>
            </a:extLst>
          </p:cNvPr>
          <p:cNvPicPr>
            <a:picLocks noChangeAspect="1"/>
          </p:cNvPicPr>
          <p:nvPr/>
        </p:nvPicPr>
        <p:blipFill>
          <a:blip r:embed="rId2"/>
          <a:stretch>
            <a:fillRect/>
          </a:stretch>
        </p:blipFill>
        <p:spPr>
          <a:xfrm>
            <a:off x="3703782" y="3417941"/>
            <a:ext cx="7650018" cy="2759022"/>
          </a:xfrm>
          <a:prstGeom prst="rect">
            <a:avLst/>
          </a:prstGeom>
        </p:spPr>
      </p:pic>
    </p:spTree>
    <p:extLst>
      <p:ext uri="{BB962C8B-B14F-4D97-AF65-F5344CB8AC3E}">
        <p14:creationId xmlns:p14="http://schemas.microsoft.com/office/powerpoint/2010/main" val="19818560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MultiSphereTraceByChannel</a:t>
            </a:r>
            <a:r>
              <a:rPr lang="ja-JP" altLang="en-US" sz="1800" dirty="0"/>
              <a:t>の</a:t>
            </a:r>
            <a:endParaRPr lang="en-US" altLang="ja-JP" sz="1800" dirty="0"/>
          </a:p>
          <a:p>
            <a:pPr marL="0" indent="0">
              <a:buNone/>
            </a:pPr>
            <a:r>
              <a:rPr lang="en-US" altLang="ja-JP" sz="1800" dirty="0" err="1"/>
              <a:t>DrawDebug</a:t>
            </a:r>
            <a:r>
              <a:rPr lang="en-US" altLang="ja-JP" sz="1800" dirty="0"/>
              <a:t> Type</a:t>
            </a:r>
            <a:r>
              <a:rPr lang="ja-JP" altLang="en-US" sz="1800" dirty="0"/>
              <a:t>を</a:t>
            </a:r>
            <a:r>
              <a:rPr lang="en-US" altLang="ja-JP" sz="1800" dirty="0"/>
              <a:t>For One Frame</a:t>
            </a:r>
            <a:r>
              <a:rPr lang="ja-JP" altLang="en-US" sz="1800" dirty="0"/>
              <a:t>に変更して一度実行してみましょう</a:t>
            </a:r>
            <a:endParaRPr lang="en-US" altLang="ja-JP" sz="1800" dirty="0"/>
          </a:p>
          <a:p>
            <a:pPr marL="0" indent="0">
              <a:buNone/>
            </a:pPr>
            <a:r>
              <a:rPr lang="ja-JP" altLang="en-US" sz="1800" dirty="0"/>
              <a:t>色味が分かりにくいですが、この球状の線がロックオン範囲です</a:t>
            </a:r>
            <a:endParaRPr lang="en-US" altLang="ja-JP" sz="1800" dirty="0"/>
          </a:p>
          <a:p>
            <a:pPr marL="0" indent="0">
              <a:buNone/>
            </a:pPr>
            <a:r>
              <a:rPr lang="ja-JP" altLang="en-US" sz="1800" dirty="0"/>
              <a:t>確認ができたら</a:t>
            </a:r>
            <a:r>
              <a:rPr lang="en-US" altLang="ja-JP" sz="1800" dirty="0"/>
              <a:t>Draw Debug Type</a:t>
            </a:r>
            <a:r>
              <a:rPr lang="ja-JP" altLang="en-US" sz="1800" dirty="0"/>
              <a:t>は</a:t>
            </a:r>
            <a:r>
              <a:rPr lang="en-US" altLang="ja-JP" sz="1800" dirty="0"/>
              <a:t>None</a:t>
            </a:r>
            <a:r>
              <a:rPr lang="ja-JP" altLang="en-US" sz="1800" dirty="0"/>
              <a:t>に戻してください</a:t>
            </a:r>
            <a:endParaRPr lang="en-US" altLang="ja-JP" sz="1800" dirty="0"/>
          </a:p>
        </p:txBody>
      </p:sp>
      <p:pic>
        <p:nvPicPr>
          <p:cNvPr id="2" name="図 1">
            <a:extLst>
              <a:ext uri="{FF2B5EF4-FFF2-40B4-BE49-F238E27FC236}">
                <a16:creationId xmlns:a16="http://schemas.microsoft.com/office/drawing/2014/main" id="{8BAFE6D2-20BE-4F6A-A499-44E76E507F94}"/>
              </a:ext>
            </a:extLst>
          </p:cNvPr>
          <p:cNvPicPr>
            <a:picLocks noChangeAspect="1"/>
          </p:cNvPicPr>
          <p:nvPr/>
        </p:nvPicPr>
        <p:blipFill>
          <a:blip r:embed="rId2"/>
          <a:stretch>
            <a:fillRect/>
          </a:stretch>
        </p:blipFill>
        <p:spPr>
          <a:xfrm>
            <a:off x="838199" y="3429000"/>
            <a:ext cx="2639205" cy="2747963"/>
          </a:xfrm>
          <a:prstGeom prst="rect">
            <a:avLst/>
          </a:prstGeom>
        </p:spPr>
      </p:pic>
      <p:pic>
        <p:nvPicPr>
          <p:cNvPr id="3" name="図 2">
            <a:extLst>
              <a:ext uri="{FF2B5EF4-FFF2-40B4-BE49-F238E27FC236}">
                <a16:creationId xmlns:a16="http://schemas.microsoft.com/office/drawing/2014/main" id="{0B80F8DD-B13D-43B9-842E-6A559E1E9669}"/>
              </a:ext>
            </a:extLst>
          </p:cNvPr>
          <p:cNvPicPr>
            <a:picLocks noChangeAspect="1"/>
          </p:cNvPicPr>
          <p:nvPr/>
        </p:nvPicPr>
        <p:blipFill>
          <a:blip r:embed="rId3"/>
          <a:stretch>
            <a:fillRect/>
          </a:stretch>
        </p:blipFill>
        <p:spPr>
          <a:xfrm>
            <a:off x="3959257" y="3429000"/>
            <a:ext cx="3180761" cy="2738169"/>
          </a:xfrm>
          <a:prstGeom prst="rect">
            <a:avLst/>
          </a:prstGeom>
        </p:spPr>
      </p:pic>
    </p:spTree>
    <p:extLst>
      <p:ext uri="{BB962C8B-B14F-4D97-AF65-F5344CB8AC3E}">
        <p14:creationId xmlns:p14="http://schemas.microsoft.com/office/powerpoint/2010/main" val="21243210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MultiSphereTraceByChannle</a:t>
            </a:r>
            <a:r>
              <a:rPr lang="ja-JP" altLang="en-US" sz="1800" dirty="0"/>
              <a:t>の</a:t>
            </a:r>
            <a:r>
              <a:rPr lang="en-US" altLang="ja-JP" sz="1800" dirty="0"/>
              <a:t>Out Hits</a:t>
            </a:r>
            <a:r>
              <a:rPr lang="ja-JP" altLang="en-US" sz="1800" dirty="0"/>
              <a:t>から</a:t>
            </a:r>
            <a:endParaRPr lang="en-US" altLang="ja-JP" sz="1800" dirty="0"/>
          </a:p>
          <a:p>
            <a:pPr marL="0" indent="0">
              <a:buNone/>
            </a:pPr>
            <a:r>
              <a:rPr lang="en-US" altLang="ja-JP" sz="1800" dirty="0"/>
              <a:t>For Each Loop</a:t>
            </a:r>
            <a:r>
              <a:rPr lang="ja-JP" altLang="en-US" sz="1800" dirty="0"/>
              <a:t>を呼びます</a:t>
            </a:r>
            <a:endParaRPr lang="en-US" altLang="ja-JP" sz="1800" dirty="0"/>
          </a:p>
          <a:p>
            <a:pPr marL="0" indent="0">
              <a:buNone/>
            </a:pPr>
            <a:endParaRPr lang="en-US" altLang="ja-JP" sz="1800" dirty="0"/>
          </a:p>
          <a:p>
            <a:pPr marL="0" indent="0">
              <a:buNone/>
            </a:pPr>
            <a:r>
              <a:rPr lang="en-US" altLang="ja-JP" sz="1800" dirty="0"/>
              <a:t>Array Element</a:t>
            </a:r>
            <a:r>
              <a:rPr lang="ja-JP" altLang="en-US" sz="1800" dirty="0"/>
              <a:t>からは</a:t>
            </a:r>
            <a:r>
              <a:rPr lang="en-US" altLang="ja-JP" sz="1800" dirty="0"/>
              <a:t>Break Hit Result</a:t>
            </a:r>
            <a:r>
              <a:rPr lang="ja-JP" altLang="en-US" sz="1800" dirty="0"/>
              <a:t>を呼びます</a:t>
            </a:r>
            <a:endParaRPr lang="en-US" altLang="ja-JP" sz="1800" dirty="0"/>
          </a:p>
          <a:p>
            <a:pPr marL="0" indent="0">
              <a:buNone/>
            </a:pPr>
            <a:r>
              <a:rPr lang="ja-JP" altLang="en-US" sz="1800" dirty="0"/>
              <a:t>最終的に右上の図のようにしてください</a:t>
            </a:r>
            <a:endParaRPr lang="en-US" altLang="ja-JP" sz="1800" dirty="0"/>
          </a:p>
          <a:p>
            <a:pPr marL="0" indent="0">
              <a:buNone/>
            </a:pPr>
            <a:endParaRPr lang="en-US" altLang="ja-JP" sz="1800" dirty="0"/>
          </a:p>
        </p:txBody>
      </p:sp>
      <p:pic>
        <p:nvPicPr>
          <p:cNvPr id="5" name="図 4">
            <a:extLst>
              <a:ext uri="{FF2B5EF4-FFF2-40B4-BE49-F238E27FC236}">
                <a16:creationId xmlns:a16="http://schemas.microsoft.com/office/drawing/2014/main" id="{4FDB11D8-0326-46DE-A866-FD1CD8AC259B}"/>
              </a:ext>
            </a:extLst>
          </p:cNvPr>
          <p:cNvPicPr>
            <a:picLocks noChangeAspect="1"/>
          </p:cNvPicPr>
          <p:nvPr/>
        </p:nvPicPr>
        <p:blipFill>
          <a:blip r:embed="rId2"/>
          <a:stretch>
            <a:fillRect/>
          </a:stretch>
        </p:blipFill>
        <p:spPr>
          <a:xfrm>
            <a:off x="838200" y="3846224"/>
            <a:ext cx="3522394" cy="2330739"/>
          </a:xfrm>
          <a:prstGeom prst="rect">
            <a:avLst/>
          </a:prstGeom>
        </p:spPr>
      </p:pic>
      <p:pic>
        <p:nvPicPr>
          <p:cNvPr id="6" name="図 5">
            <a:extLst>
              <a:ext uri="{FF2B5EF4-FFF2-40B4-BE49-F238E27FC236}">
                <a16:creationId xmlns:a16="http://schemas.microsoft.com/office/drawing/2014/main" id="{538A05E9-4E52-4C72-8A82-C8DE7B76E82E}"/>
              </a:ext>
            </a:extLst>
          </p:cNvPr>
          <p:cNvPicPr>
            <a:picLocks noChangeAspect="1"/>
          </p:cNvPicPr>
          <p:nvPr/>
        </p:nvPicPr>
        <p:blipFill>
          <a:blip r:embed="rId3"/>
          <a:stretch>
            <a:fillRect/>
          </a:stretch>
        </p:blipFill>
        <p:spPr>
          <a:xfrm>
            <a:off x="4666494" y="4481276"/>
            <a:ext cx="3343742" cy="1695687"/>
          </a:xfrm>
          <a:prstGeom prst="rect">
            <a:avLst/>
          </a:prstGeom>
        </p:spPr>
      </p:pic>
      <p:pic>
        <p:nvPicPr>
          <p:cNvPr id="7" name="図 6">
            <a:extLst>
              <a:ext uri="{FF2B5EF4-FFF2-40B4-BE49-F238E27FC236}">
                <a16:creationId xmlns:a16="http://schemas.microsoft.com/office/drawing/2014/main" id="{E27C4346-536F-46F4-9FCE-5117071BA6AD}"/>
              </a:ext>
            </a:extLst>
          </p:cNvPr>
          <p:cNvPicPr>
            <a:picLocks noChangeAspect="1"/>
          </p:cNvPicPr>
          <p:nvPr/>
        </p:nvPicPr>
        <p:blipFill>
          <a:blip r:embed="rId4"/>
          <a:stretch>
            <a:fillRect/>
          </a:stretch>
        </p:blipFill>
        <p:spPr>
          <a:xfrm>
            <a:off x="8094682" y="1821226"/>
            <a:ext cx="3259118" cy="2330739"/>
          </a:xfrm>
          <a:prstGeom prst="rect">
            <a:avLst/>
          </a:prstGeom>
        </p:spPr>
      </p:pic>
    </p:spTree>
    <p:extLst>
      <p:ext uri="{BB962C8B-B14F-4D97-AF65-F5344CB8AC3E}">
        <p14:creationId xmlns:p14="http://schemas.microsoft.com/office/powerpoint/2010/main" val="27789212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ここで結構ノードがごちゃっとしますが</a:t>
            </a:r>
            <a:endParaRPr lang="en-US" altLang="ja-JP" sz="1800" dirty="0"/>
          </a:p>
          <a:p>
            <a:pPr marL="0" indent="0">
              <a:buNone/>
            </a:pPr>
            <a:endParaRPr lang="en-US" altLang="ja-JP" sz="1800" dirty="0"/>
          </a:p>
          <a:p>
            <a:pPr marL="0" indent="0">
              <a:buNone/>
            </a:pPr>
            <a:r>
              <a:rPr lang="en-US" altLang="ja-JP" sz="1800" dirty="0"/>
              <a:t>Break Hit Result</a:t>
            </a:r>
            <a:r>
              <a:rPr lang="ja-JP" altLang="en-US" sz="1800" dirty="0"/>
              <a:t>の</a:t>
            </a:r>
            <a:r>
              <a:rPr lang="en-US" altLang="ja-JP" sz="1800" dirty="0"/>
              <a:t>Hit Actor</a:t>
            </a:r>
            <a:r>
              <a:rPr lang="ja-JP" altLang="en-US" sz="1800" dirty="0"/>
              <a:t>から</a:t>
            </a:r>
            <a:endParaRPr lang="en-US" altLang="ja-JP" sz="1800" dirty="0"/>
          </a:p>
          <a:p>
            <a:pPr marL="0" indent="0">
              <a:buNone/>
            </a:pPr>
            <a:r>
              <a:rPr lang="ja-JP" altLang="en-US" sz="1800" dirty="0"/>
              <a:t>「</a:t>
            </a:r>
            <a:r>
              <a:rPr lang="en-US" altLang="ja-JP" sz="1800" dirty="0"/>
              <a:t>Is Valid</a:t>
            </a:r>
            <a:r>
              <a:rPr lang="ja-JP" altLang="en-US" sz="1800" dirty="0"/>
              <a:t>」と「</a:t>
            </a:r>
            <a:r>
              <a:rPr lang="en-US" altLang="ja-JP" sz="1800" dirty="0"/>
              <a:t>Actor Has Tag</a:t>
            </a:r>
            <a:r>
              <a:rPr lang="ja-JP" altLang="en-US" sz="1800" dirty="0"/>
              <a:t>」を呼び</a:t>
            </a:r>
            <a:endParaRPr lang="en-US" altLang="ja-JP" sz="1800" dirty="0"/>
          </a:p>
          <a:p>
            <a:pPr marL="0" indent="0">
              <a:buNone/>
            </a:pPr>
            <a:r>
              <a:rPr lang="en-US" altLang="ja-JP" sz="1800" dirty="0"/>
              <a:t>Tag</a:t>
            </a:r>
            <a:r>
              <a:rPr lang="ja-JP" altLang="en-US" sz="1800" dirty="0"/>
              <a:t>には「</a:t>
            </a:r>
            <a:r>
              <a:rPr lang="en-US" altLang="ja-JP" sz="1800" dirty="0"/>
              <a:t>Enemy</a:t>
            </a:r>
            <a:r>
              <a:rPr lang="ja-JP" altLang="en-US" sz="1800" dirty="0"/>
              <a:t>」と書き</a:t>
            </a:r>
            <a:endParaRPr lang="en-US" altLang="ja-JP" sz="1800" dirty="0"/>
          </a:p>
          <a:p>
            <a:pPr marL="0" indent="0">
              <a:buNone/>
            </a:pPr>
            <a:r>
              <a:rPr lang="ja-JP" altLang="en-US" sz="1800" dirty="0"/>
              <a:t>「</a:t>
            </a:r>
            <a:r>
              <a:rPr lang="en-US" altLang="ja-JP" sz="1800" dirty="0"/>
              <a:t>And</a:t>
            </a:r>
            <a:r>
              <a:rPr lang="ja-JP" altLang="en-US" sz="1800" dirty="0"/>
              <a:t>」に繋ぎます</a:t>
            </a:r>
            <a:endParaRPr lang="en-US" altLang="ja-JP" sz="1800" dirty="0"/>
          </a:p>
          <a:p>
            <a:pPr marL="0" indent="0">
              <a:buNone/>
            </a:pPr>
            <a:r>
              <a:rPr lang="ja-JP" altLang="en-US" sz="1800" dirty="0"/>
              <a:t>その結果を「</a:t>
            </a:r>
            <a:r>
              <a:rPr lang="en-US" altLang="ja-JP" sz="1800" dirty="0"/>
              <a:t>Branch</a:t>
            </a:r>
            <a:r>
              <a:rPr lang="ja-JP" altLang="en-US" sz="1800" dirty="0"/>
              <a:t>」に繋ぎ</a:t>
            </a:r>
            <a:endParaRPr lang="en-US" altLang="ja-JP" sz="1800" dirty="0"/>
          </a:p>
          <a:p>
            <a:pPr marL="0" indent="0">
              <a:buNone/>
            </a:pPr>
            <a:endParaRPr lang="en-US" altLang="ja-JP" sz="1800" dirty="0"/>
          </a:p>
          <a:p>
            <a:pPr marL="0" indent="0">
              <a:buNone/>
            </a:pPr>
            <a:r>
              <a:rPr lang="ja-JP" altLang="en-US" sz="1800" dirty="0"/>
              <a:t>先程作成した</a:t>
            </a:r>
            <a:endParaRPr lang="en-US" altLang="ja-JP" sz="1800" dirty="0"/>
          </a:p>
          <a:p>
            <a:pPr marL="0" indent="0">
              <a:buNone/>
            </a:pPr>
            <a:r>
              <a:rPr lang="en-US" altLang="ja-JP" sz="1800" dirty="0"/>
              <a:t>Lock On Target</a:t>
            </a:r>
            <a:r>
              <a:rPr lang="ja-JP" altLang="en-US" sz="1800" dirty="0"/>
              <a:t>にセットします</a:t>
            </a:r>
            <a:endParaRPr lang="en-US" altLang="ja-JP" sz="1800" dirty="0"/>
          </a:p>
        </p:txBody>
      </p:sp>
      <p:pic>
        <p:nvPicPr>
          <p:cNvPr id="3" name="図 2">
            <a:extLst>
              <a:ext uri="{FF2B5EF4-FFF2-40B4-BE49-F238E27FC236}">
                <a16:creationId xmlns:a16="http://schemas.microsoft.com/office/drawing/2014/main" id="{C27C8029-00FC-4769-90B5-E80C8C90CA27}"/>
              </a:ext>
            </a:extLst>
          </p:cNvPr>
          <p:cNvPicPr>
            <a:picLocks noChangeAspect="1"/>
          </p:cNvPicPr>
          <p:nvPr/>
        </p:nvPicPr>
        <p:blipFill>
          <a:blip r:embed="rId2"/>
          <a:stretch>
            <a:fillRect/>
          </a:stretch>
        </p:blipFill>
        <p:spPr>
          <a:xfrm>
            <a:off x="5991546" y="1825625"/>
            <a:ext cx="5362254" cy="4351338"/>
          </a:xfrm>
          <a:prstGeom prst="rect">
            <a:avLst/>
          </a:prstGeom>
        </p:spPr>
      </p:pic>
    </p:spTree>
    <p:extLst>
      <p:ext uri="{BB962C8B-B14F-4D97-AF65-F5344CB8AC3E}">
        <p14:creationId xmlns:p14="http://schemas.microsoft.com/office/powerpoint/2010/main" val="971995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色々とまだ問題が残っていますが簡易ロックオンは</a:t>
            </a:r>
            <a:endParaRPr lang="en-US" altLang="ja-JP" sz="1800" dirty="0"/>
          </a:p>
          <a:p>
            <a:pPr marL="0" indent="0">
              <a:buNone/>
            </a:pPr>
            <a:r>
              <a:rPr lang="ja-JP" altLang="en-US" sz="1800" dirty="0"/>
              <a:t>ひとまずこれで完成です</a:t>
            </a:r>
            <a:endParaRPr lang="en-US" altLang="ja-JP" sz="1800" dirty="0"/>
          </a:p>
          <a:p>
            <a:pPr marL="0" indent="0">
              <a:buNone/>
            </a:pPr>
            <a:endParaRPr lang="en-US" altLang="ja-JP" sz="1800" dirty="0"/>
          </a:p>
          <a:p>
            <a:pPr marL="0" indent="0">
              <a:buNone/>
            </a:pPr>
            <a:r>
              <a:rPr lang="ja-JP" altLang="en-US" sz="1800" dirty="0"/>
              <a:t>残件はまだまだ残っています</a:t>
            </a:r>
            <a:endParaRPr lang="en-US" altLang="ja-JP" sz="1800" dirty="0"/>
          </a:p>
          <a:p>
            <a:pPr marL="0" indent="0">
              <a:buNone/>
            </a:pPr>
            <a:r>
              <a:rPr lang="ja-JP" altLang="en-US" sz="1800" dirty="0"/>
              <a:t>・ロックオンした対象の方向を向く</a:t>
            </a:r>
            <a:endParaRPr lang="en-US" altLang="ja-JP" sz="1800" dirty="0"/>
          </a:p>
          <a:p>
            <a:pPr marL="0" indent="0">
              <a:buNone/>
            </a:pPr>
            <a:r>
              <a:rPr lang="ja-JP" altLang="en-US" sz="1800" dirty="0"/>
              <a:t>・ロックオン範囲から外れたらロックオン解除</a:t>
            </a:r>
            <a:endParaRPr lang="en-US" altLang="ja-JP" sz="1800" dirty="0"/>
          </a:p>
          <a:p>
            <a:pPr marL="0" indent="0">
              <a:buNone/>
            </a:pPr>
            <a:r>
              <a:rPr lang="ja-JP" altLang="en-US" sz="1800" dirty="0"/>
              <a:t>・ロックオンした対象に対して弾を撃つ</a:t>
            </a:r>
            <a:endParaRPr lang="en-US" altLang="ja-JP" sz="1800" dirty="0"/>
          </a:p>
          <a:p>
            <a:pPr marL="0" indent="0">
              <a:buNone/>
            </a:pPr>
            <a:endParaRPr lang="en-US" altLang="ja-JP" sz="1800" dirty="0"/>
          </a:p>
          <a:p>
            <a:pPr marL="0" indent="0">
              <a:buNone/>
            </a:pPr>
            <a:r>
              <a:rPr lang="ja-JP" altLang="en-US" sz="1800" dirty="0"/>
              <a:t>ひとつひとつこなしていきましょう</a:t>
            </a:r>
            <a:endParaRPr lang="en-US" altLang="ja-JP" sz="1800" dirty="0"/>
          </a:p>
        </p:txBody>
      </p:sp>
      <p:pic>
        <p:nvPicPr>
          <p:cNvPr id="2" name="図 1">
            <a:extLst>
              <a:ext uri="{FF2B5EF4-FFF2-40B4-BE49-F238E27FC236}">
                <a16:creationId xmlns:a16="http://schemas.microsoft.com/office/drawing/2014/main" id="{CAB81C42-DD60-4DEC-B6E1-A1DBB6FF788D}"/>
              </a:ext>
            </a:extLst>
          </p:cNvPr>
          <p:cNvPicPr>
            <a:picLocks noChangeAspect="1"/>
          </p:cNvPicPr>
          <p:nvPr/>
        </p:nvPicPr>
        <p:blipFill>
          <a:blip r:embed="rId2"/>
          <a:stretch>
            <a:fillRect/>
          </a:stretch>
        </p:blipFill>
        <p:spPr>
          <a:xfrm>
            <a:off x="6098373" y="2549236"/>
            <a:ext cx="5255427" cy="3627727"/>
          </a:xfrm>
          <a:prstGeom prst="rect">
            <a:avLst/>
          </a:prstGeom>
        </p:spPr>
      </p:pic>
    </p:spTree>
    <p:extLst>
      <p:ext uri="{BB962C8B-B14F-4D97-AF65-F5344CB8AC3E}">
        <p14:creationId xmlns:p14="http://schemas.microsoft.com/office/powerpoint/2010/main" val="8963087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次にロックオンした対象の方を向かせます</a:t>
            </a:r>
            <a:endParaRPr lang="en-US" altLang="ja-JP" sz="1800" dirty="0"/>
          </a:p>
          <a:p>
            <a:pPr marL="0" indent="0">
              <a:buNone/>
            </a:pPr>
            <a:endParaRPr lang="en-US" altLang="ja-JP" sz="1800" dirty="0"/>
          </a:p>
          <a:p>
            <a:pPr marL="0" indent="0">
              <a:buNone/>
            </a:pPr>
            <a:r>
              <a:rPr lang="ja-JP" altLang="en-US" sz="1800" dirty="0"/>
              <a:t>とりあえずで</a:t>
            </a:r>
            <a:r>
              <a:rPr lang="en-US" altLang="ja-JP" sz="1800" dirty="0" err="1"/>
              <a:t>BP_Enemy</a:t>
            </a:r>
            <a:r>
              <a:rPr lang="ja-JP" altLang="en-US" sz="1800" dirty="0"/>
              <a:t>を</a:t>
            </a:r>
            <a:endParaRPr lang="en-US" altLang="ja-JP" sz="1800" dirty="0"/>
          </a:p>
          <a:p>
            <a:pPr marL="0" indent="0">
              <a:buNone/>
            </a:pPr>
            <a:r>
              <a:rPr lang="en-US" altLang="ja-JP" sz="1800" dirty="0"/>
              <a:t>300, 0, 300 </a:t>
            </a:r>
            <a:r>
              <a:rPr lang="ja-JP" altLang="en-US" sz="1800" dirty="0"/>
              <a:t>くらいの位置に置きます</a:t>
            </a:r>
            <a:endParaRPr lang="en-US" altLang="ja-JP" sz="1800" dirty="0"/>
          </a:p>
          <a:p>
            <a:pPr marL="0" indent="0">
              <a:buNone/>
            </a:pPr>
            <a:r>
              <a:rPr lang="ja-JP" altLang="en-US" sz="1800" dirty="0"/>
              <a:t>プレイヤーから見て前方斜め上くらいの位置です</a:t>
            </a:r>
            <a:endParaRPr lang="en-US" altLang="ja-JP" sz="1800" dirty="0"/>
          </a:p>
        </p:txBody>
      </p:sp>
      <p:pic>
        <p:nvPicPr>
          <p:cNvPr id="2" name="図 1">
            <a:extLst>
              <a:ext uri="{FF2B5EF4-FFF2-40B4-BE49-F238E27FC236}">
                <a16:creationId xmlns:a16="http://schemas.microsoft.com/office/drawing/2014/main" id="{14C3AD6F-8529-4934-8479-637D3BA96385}"/>
              </a:ext>
            </a:extLst>
          </p:cNvPr>
          <p:cNvPicPr>
            <a:picLocks noChangeAspect="1"/>
          </p:cNvPicPr>
          <p:nvPr/>
        </p:nvPicPr>
        <p:blipFill>
          <a:blip r:embed="rId2"/>
          <a:stretch>
            <a:fillRect/>
          </a:stretch>
        </p:blipFill>
        <p:spPr>
          <a:xfrm>
            <a:off x="838200" y="3909697"/>
            <a:ext cx="3658111" cy="2267266"/>
          </a:xfrm>
          <a:prstGeom prst="rect">
            <a:avLst/>
          </a:prstGeom>
        </p:spPr>
      </p:pic>
      <p:pic>
        <p:nvPicPr>
          <p:cNvPr id="3" name="図 2">
            <a:extLst>
              <a:ext uri="{FF2B5EF4-FFF2-40B4-BE49-F238E27FC236}">
                <a16:creationId xmlns:a16="http://schemas.microsoft.com/office/drawing/2014/main" id="{5D351DE9-94D7-4927-A21E-1894961632E7}"/>
              </a:ext>
            </a:extLst>
          </p:cNvPr>
          <p:cNvPicPr>
            <a:picLocks noChangeAspect="1"/>
          </p:cNvPicPr>
          <p:nvPr/>
        </p:nvPicPr>
        <p:blipFill>
          <a:blip r:embed="rId3"/>
          <a:stretch>
            <a:fillRect/>
          </a:stretch>
        </p:blipFill>
        <p:spPr>
          <a:xfrm>
            <a:off x="6096000" y="3395275"/>
            <a:ext cx="3467584" cy="2781688"/>
          </a:xfrm>
          <a:prstGeom prst="rect">
            <a:avLst/>
          </a:prstGeom>
        </p:spPr>
      </p:pic>
    </p:spTree>
    <p:extLst>
      <p:ext uri="{BB962C8B-B14F-4D97-AF65-F5344CB8AC3E}">
        <p14:creationId xmlns:p14="http://schemas.microsoft.com/office/powerpoint/2010/main" val="1060013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t>Player</a:t>
            </a:r>
            <a:r>
              <a:rPr lang="ja-JP" altLang="en-US" sz="1800" dirty="0"/>
              <a:t>の</a:t>
            </a:r>
            <a:r>
              <a:rPr lang="en-US" altLang="ja-JP" sz="1800" dirty="0"/>
              <a:t>Blueprint</a:t>
            </a:r>
            <a:r>
              <a:rPr lang="ja-JP" altLang="en-US" sz="1800" dirty="0"/>
              <a:t>に戻り、</a:t>
            </a:r>
            <a:r>
              <a:rPr lang="en-US" altLang="ja-JP" sz="1800" dirty="0"/>
              <a:t>Branch</a:t>
            </a:r>
            <a:r>
              <a:rPr lang="ja-JP" altLang="en-US" sz="1800" dirty="0"/>
              <a:t>の後に</a:t>
            </a:r>
            <a:endParaRPr lang="en-US" altLang="ja-JP" sz="1800" dirty="0"/>
          </a:p>
          <a:p>
            <a:pPr marL="0" indent="0">
              <a:buNone/>
            </a:pPr>
            <a:r>
              <a:rPr lang="en-US" altLang="ja-JP" sz="1800" dirty="0"/>
              <a:t>Sequence</a:t>
            </a:r>
            <a:r>
              <a:rPr lang="ja-JP" altLang="en-US" sz="1800" dirty="0"/>
              <a:t>ノードを追加します</a:t>
            </a:r>
            <a:endParaRPr lang="en-US" altLang="ja-JP" sz="1800" dirty="0"/>
          </a:p>
        </p:txBody>
      </p:sp>
      <p:pic>
        <p:nvPicPr>
          <p:cNvPr id="6" name="図 5">
            <a:extLst>
              <a:ext uri="{FF2B5EF4-FFF2-40B4-BE49-F238E27FC236}">
                <a16:creationId xmlns:a16="http://schemas.microsoft.com/office/drawing/2014/main" id="{06EA8C8B-EBB1-42A0-895C-E9B2E963B4EB}"/>
              </a:ext>
            </a:extLst>
          </p:cNvPr>
          <p:cNvPicPr>
            <a:picLocks noChangeAspect="1"/>
          </p:cNvPicPr>
          <p:nvPr/>
        </p:nvPicPr>
        <p:blipFill>
          <a:blip r:embed="rId2"/>
          <a:stretch>
            <a:fillRect/>
          </a:stretch>
        </p:blipFill>
        <p:spPr>
          <a:xfrm>
            <a:off x="3189736" y="3358738"/>
            <a:ext cx="8164064" cy="2953162"/>
          </a:xfrm>
          <a:prstGeom prst="rect">
            <a:avLst/>
          </a:prstGeom>
        </p:spPr>
      </p:pic>
    </p:spTree>
    <p:extLst>
      <p:ext uri="{BB962C8B-B14F-4D97-AF65-F5344CB8AC3E}">
        <p14:creationId xmlns:p14="http://schemas.microsoft.com/office/powerpoint/2010/main" val="12753784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t>Sequence</a:t>
            </a:r>
            <a:r>
              <a:rPr lang="ja-JP" altLang="en-US" sz="1800" dirty="0"/>
              <a:t>の</a:t>
            </a:r>
            <a:r>
              <a:rPr lang="en-US" altLang="ja-JP" sz="1800" dirty="0"/>
              <a:t>Then 1</a:t>
            </a:r>
            <a:r>
              <a:rPr lang="ja-JP" altLang="en-US" sz="1800" dirty="0"/>
              <a:t>から</a:t>
            </a:r>
            <a:r>
              <a:rPr lang="en-US" altLang="ja-JP" sz="1800" dirty="0"/>
              <a:t>Is Valid</a:t>
            </a:r>
            <a:r>
              <a:rPr lang="ja-JP" altLang="en-US" sz="1800" dirty="0"/>
              <a:t>ノードを追加し</a:t>
            </a:r>
            <a:endParaRPr lang="en-US" altLang="ja-JP" sz="1800" dirty="0"/>
          </a:p>
          <a:p>
            <a:pPr marL="0" indent="0">
              <a:buNone/>
            </a:pPr>
            <a:r>
              <a:rPr lang="en-US" altLang="ja-JP" sz="1800" dirty="0"/>
              <a:t>Input Object</a:t>
            </a:r>
            <a:r>
              <a:rPr lang="ja-JP" altLang="en-US" sz="1800" dirty="0"/>
              <a:t>に</a:t>
            </a:r>
            <a:r>
              <a:rPr lang="en-US" altLang="ja-JP" sz="1800" dirty="0" err="1"/>
              <a:t>LockOnTarget</a:t>
            </a:r>
            <a:r>
              <a:rPr lang="ja-JP" altLang="en-US" sz="1800" dirty="0"/>
              <a:t>を追加します</a:t>
            </a:r>
            <a:endParaRPr lang="en-US" altLang="ja-JP" sz="1800" dirty="0"/>
          </a:p>
        </p:txBody>
      </p:sp>
      <p:pic>
        <p:nvPicPr>
          <p:cNvPr id="3" name="図 2">
            <a:extLst>
              <a:ext uri="{FF2B5EF4-FFF2-40B4-BE49-F238E27FC236}">
                <a16:creationId xmlns:a16="http://schemas.microsoft.com/office/drawing/2014/main" id="{04EE66A9-5283-4DAE-8B91-E00798A6F073}"/>
              </a:ext>
            </a:extLst>
          </p:cNvPr>
          <p:cNvPicPr>
            <a:picLocks noChangeAspect="1"/>
          </p:cNvPicPr>
          <p:nvPr/>
        </p:nvPicPr>
        <p:blipFill>
          <a:blip r:embed="rId2"/>
          <a:stretch>
            <a:fillRect/>
          </a:stretch>
        </p:blipFill>
        <p:spPr>
          <a:xfrm>
            <a:off x="6002253" y="1825625"/>
            <a:ext cx="5351547" cy="4351338"/>
          </a:xfrm>
          <a:prstGeom prst="rect">
            <a:avLst/>
          </a:prstGeom>
        </p:spPr>
      </p:pic>
    </p:spTree>
    <p:extLst>
      <p:ext uri="{BB962C8B-B14F-4D97-AF65-F5344CB8AC3E}">
        <p14:creationId xmlns:p14="http://schemas.microsoft.com/office/powerpoint/2010/main" val="20019669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続いて以下のようにノードを繋ぎます</a:t>
            </a:r>
            <a:endParaRPr lang="en-US" altLang="ja-JP" sz="1600" dirty="0"/>
          </a:p>
          <a:p>
            <a:pPr marL="0" indent="0">
              <a:buNone/>
            </a:pPr>
            <a:r>
              <a:rPr lang="en-US" altLang="ja-JP" sz="1600" dirty="0"/>
              <a:t>Set Control Rotation</a:t>
            </a:r>
            <a:r>
              <a:rPr lang="ja-JP" altLang="en-US" sz="1600" dirty="0"/>
              <a:t>は</a:t>
            </a:r>
            <a:r>
              <a:rPr lang="en-US" altLang="ja-JP" sz="1600" dirty="0"/>
              <a:t>Get Player Controller</a:t>
            </a:r>
            <a:r>
              <a:rPr lang="ja-JP" altLang="en-US" sz="1600" dirty="0"/>
              <a:t>の</a:t>
            </a:r>
            <a:r>
              <a:rPr lang="en-US" altLang="ja-JP" sz="1600" dirty="0"/>
              <a:t>Pin</a:t>
            </a:r>
            <a:r>
              <a:rPr lang="ja-JP" altLang="en-US" sz="1600" dirty="0"/>
              <a:t>から出ないと出現しないと思います</a:t>
            </a:r>
            <a:endParaRPr lang="en-US" altLang="ja-JP" sz="1600" dirty="0"/>
          </a:p>
          <a:p>
            <a:pPr marL="0" indent="0">
              <a:buNone/>
            </a:pPr>
            <a:endParaRPr lang="en-US" altLang="ja-JP" sz="1600" dirty="0"/>
          </a:p>
          <a:p>
            <a:pPr marL="0" indent="0">
              <a:buNone/>
            </a:pPr>
            <a:r>
              <a:rPr lang="ja-JP" altLang="en-US" sz="1600" dirty="0"/>
              <a:t>処理の内容としては</a:t>
            </a:r>
            <a:endParaRPr lang="en-US" altLang="ja-JP" sz="1600" dirty="0"/>
          </a:p>
          <a:p>
            <a:pPr marL="0" indent="0">
              <a:buNone/>
            </a:pPr>
            <a:r>
              <a:rPr lang="ja-JP" altLang="en-US" sz="1600" dirty="0"/>
              <a:t>カメラの位置と</a:t>
            </a:r>
            <a:endParaRPr lang="en-US" altLang="ja-JP" sz="1600" dirty="0"/>
          </a:p>
          <a:p>
            <a:pPr marL="0" indent="0">
              <a:buNone/>
            </a:pPr>
            <a:r>
              <a:rPr lang="ja-JP" altLang="en-US" sz="1600" dirty="0"/>
              <a:t>ロックオンした相手の位置を</a:t>
            </a:r>
            <a:endParaRPr lang="en-US" altLang="ja-JP" sz="1600" dirty="0"/>
          </a:p>
          <a:p>
            <a:pPr marL="0" indent="0">
              <a:buNone/>
            </a:pPr>
            <a:r>
              <a:rPr lang="ja-JP" altLang="en-US" sz="1600" dirty="0"/>
              <a:t>利用して</a:t>
            </a:r>
            <a:endParaRPr lang="en-US" altLang="ja-JP" sz="1600" dirty="0"/>
          </a:p>
          <a:p>
            <a:pPr marL="0" indent="0">
              <a:buNone/>
            </a:pPr>
            <a:r>
              <a:rPr lang="ja-JP" altLang="en-US" sz="1600" dirty="0"/>
              <a:t>カメラ</a:t>
            </a:r>
            <a:r>
              <a:rPr lang="en-US" altLang="ja-JP" sz="1600" dirty="0"/>
              <a:t>-&gt;</a:t>
            </a:r>
            <a:r>
              <a:rPr lang="ja-JP" altLang="en-US" sz="1600" dirty="0"/>
              <a:t>ターゲットの</a:t>
            </a:r>
            <a:endParaRPr lang="en-US" altLang="ja-JP" sz="1600" dirty="0"/>
          </a:p>
          <a:p>
            <a:pPr marL="0" indent="0">
              <a:buNone/>
            </a:pPr>
            <a:r>
              <a:rPr lang="ja-JP" altLang="en-US" sz="1600" dirty="0"/>
              <a:t>向きを算出して</a:t>
            </a:r>
            <a:endParaRPr lang="en-US" altLang="ja-JP" sz="1600" dirty="0"/>
          </a:p>
          <a:p>
            <a:pPr marL="0" indent="0">
              <a:buNone/>
            </a:pPr>
            <a:r>
              <a:rPr lang="ja-JP" altLang="en-US" sz="1600" dirty="0"/>
              <a:t>プレイヤーのカメラの向きに</a:t>
            </a:r>
            <a:endParaRPr lang="en-US" altLang="ja-JP" sz="1600" dirty="0"/>
          </a:p>
          <a:p>
            <a:pPr marL="0" indent="0">
              <a:buNone/>
            </a:pPr>
            <a:r>
              <a:rPr lang="ja-JP" altLang="en-US" sz="1600" dirty="0"/>
              <a:t>上書きしています</a:t>
            </a:r>
            <a:endParaRPr lang="en-US" altLang="ja-JP" sz="1600" dirty="0"/>
          </a:p>
        </p:txBody>
      </p:sp>
      <p:pic>
        <p:nvPicPr>
          <p:cNvPr id="5" name="図 4">
            <a:extLst>
              <a:ext uri="{FF2B5EF4-FFF2-40B4-BE49-F238E27FC236}">
                <a16:creationId xmlns:a16="http://schemas.microsoft.com/office/drawing/2014/main" id="{13ED19CE-BA2E-49C1-B4D4-63E2662ABD0A}"/>
              </a:ext>
            </a:extLst>
          </p:cNvPr>
          <p:cNvPicPr>
            <a:picLocks noChangeAspect="1"/>
          </p:cNvPicPr>
          <p:nvPr/>
        </p:nvPicPr>
        <p:blipFill>
          <a:blip r:embed="rId2"/>
          <a:stretch>
            <a:fillRect/>
          </a:stretch>
        </p:blipFill>
        <p:spPr>
          <a:xfrm>
            <a:off x="3760308" y="2715491"/>
            <a:ext cx="7593491" cy="3461472"/>
          </a:xfrm>
          <a:prstGeom prst="rect">
            <a:avLst/>
          </a:prstGeom>
        </p:spPr>
      </p:pic>
    </p:spTree>
    <p:extLst>
      <p:ext uri="{BB962C8B-B14F-4D97-AF65-F5344CB8AC3E}">
        <p14:creationId xmlns:p14="http://schemas.microsoft.com/office/powerpoint/2010/main" val="3086560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2400" dirty="0"/>
              <a:t>続いて</a:t>
            </a:r>
            <a:r>
              <a:rPr lang="en-US" altLang="ja-JP" sz="2400" dirty="0"/>
              <a:t>Project</a:t>
            </a:r>
            <a:r>
              <a:rPr lang="ja-JP" altLang="en-US" sz="2400" dirty="0"/>
              <a:t>設定です。</a:t>
            </a:r>
            <a:endParaRPr lang="en-US" altLang="ja-JP" sz="2400" dirty="0"/>
          </a:p>
          <a:p>
            <a:pPr marL="0" indent="0">
              <a:buNone/>
            </a:pPr>
            <a:r>
              <a:rPr lang="ja-JP" altLang="en-US" sz="2400" dirty="0"/>
              <a:t>言語 </a:t>
            </a:r>
            <a:r>
              <a:rPr lang="en-US" altLang="ja-JP" sz="2400" dirty="0"/>
              <a:t>: Blueprint</a:t>
            </a:r>
          </a:p>
          <a:p>
            <a:pPr marL="0" indent="0">
              <a:buNone/>
            </a:pPr>
            <a:r>
              <a:rPr lang="ja-JP" altLang="en-US" sz="2400" dirty="0"/>
              <a:t>ターゲット </a:t>
            </a:r>
            <a:r>
              <a:rPr lang="en-US" altLang="ja-JP" sz="2400" dirty="0"/>
              <a:t>: Desktop / Console</a:t>
            </a:r>
          </a:p>
          <a:p>
            <a:pPr marL="0" indent="0">
              <a:buNone/>
            </a:pPr>
            <a:r>
              <a:rPr lang="en-US" altLang="ja-JP" sz="2400" dirty="0" err="1"/>
              <a:t>StarterContent</a:t>
            </a:r>
            <a:r>
              <a:rPr lang="en-US" altLang="ja-JP" sz="2400" dirty="0"/>
              <a:t> : </a:t>
            </a:r>
            <a:r>
              <a:rPr lang="en-US" altLang="ja-JP" sz="2400" dirty="0" err="1"/>
              <a:t>WithStaterContent</a:t>
            </a:r>
            <a:endParaRPr lang="en-US" altLang="ja-JP" sz="2400" dirty="0"/>
          </a:p>
          <a:p>
            <a:pPr marL="0" indent="0">
              <a:buNone/>
            </a:pPr>
            <a:endParaRPr lang="en-US" altLang="ja-JP" sz="2400" dirty="0"/>
          </a:p>
          <a:p>
            <a:pPr marL="0" indent="0">
              <a:buNone/>
            </a:pPr>
            <a:r>
              <a:rPr lang="en-US" altLang="ja-JP" sz="1800" dirty="0"/>
              <a:t>C++</a:t>
            </a:r>
            <a:r>
              <a:rPr lang="ja-JP" altLang="en-US" sz="1800" dirty="0"/>
              <a:t>は書かないので</a:t>
            </a:r>
            <a:r>
              <a:rPr lang="en-US" altLang="ja-JP" sz="1800" dirty="0"/>
              <a:t>Blueprint</a:t>
            </a:r>
            <a:r>
              <a:rPr lang="ja-JP" altLang="en-US" sz="1800" dirty="0"/>
              <a:t>にします。</a:t>
            </a:r>
            <a:endParaRPr lang="en-US" altLang="ja-JP" sz="1800" dirty="0"/>
          </a:p>
          <a:p>
            <a:pPr marL="0" indent="0">
              <a:buNone/>
            </a:pPr>
            <a:r>
              <a:rPr lang="ja-JP" altLang="en-US" sz="1800" dirty="0"/>
              <a:t>ターゲットは今回は</a:t>
            </a:r>
            <a:r>
              <a:rPr lang="en-US" altLang="ja-JP" sz="1800" dirty="0"/>
              <a:t>PC</a:t>
            </a:r>
            <a:r>
              <a:rPr lang="ja-JP" altLang="en-US" sz="1800" dirty="0"/>
              <a:t>向けを想定してます。</a:t>
            </a:r>
            <a:endParaRPr lang="en-US" altLang="ja-JP" sz="1800" dirty="0"/>
          </a:p>
          <a:p>
            <a:pPr marL="0" indent="0">
              <a:buNone/>
            </a:pPr>
            <a:r>
              <a:rPr lang="en-US" altLang="ja-JP" sz="1800" dirty="0" err="1"/>
              <a:t>StaterContent</a:t>
            </a:r>
            <a:r>
              <a:rPr lang="ja-JP" altLang="en-US" sz="1800" dirty="0"/>
              <a:t>を使用するため</a:t>
            </a:r>
            <a:endParaRPr lang="en-US" altLang="ja-JP" sz="1800" dirty="0"/>
          </a:p>
          <a:p>
            <a:pPr marL="0" indent="0">
              <a:buNone/>
            </a:pPr>
            <a:r>
              <a:rPr lang="en-US" altLang="ja-JP" sz="1800" dirty="0"/>
              <a:t>With Stater Content</a:t>
            </a:r>
            <a:r>
              <a:rPr lang="ja-JP" altLang="en-US" sz="1800" dirty="0"/>
              <a:t>にしておいてください。</a:t>
            </a:r>
            <a:endParaRPr lang="en-US" altLang="ja-JP" sz="1800" dirty="0"/>
          </a:p>
          <a:p>
            <a:pPr marL="0" indent="0">
              <a:buNone/>
            </a:pPr>
            <a:r>
              <a:rPr lang="ja-JP" altLang="en-US" sz="1800" dirty="0"/>
              <a:t>プロジェクト名は</a:t>
            </a:r>
            <a:r>
              <a:rPr lang="en-US" altLang="ja-JP" sz="1800" dirty="0" err="1"/>
              <a:t>PrimitiveShooter</a:t>
            </a:r>
            <a:r>
              <a:rPr lang="ja-JP" altLang="en-US" sz="1800" dirty="0"/>
              <a:t>としました。</a:t>
            </a:r>
            <a:endParaRPr lang="en-US" altLang="ja-JP" sz="1800" dirty="0"/>
          </a:p>
          <a:p>
            <a:pPr marL="0" indent="0">
              <a:buNone/>
            </a:pPr>
            <a:r>
              <a:rPr lang="ja-JP" altLang="en-US" sz="1800" dirty="0"/>
              <a:t>ここはお好みで変えてください。</a:t>
            </a:r>
            <a:endParaRPr lang="en-US" altLang="ja-JP" sz="1800" dirty="0"/>
          </a:p>
        </p:txBody>
      </p:sp>
      <p:pic>
        <p:nvPicPr>
          <p:cNvPr id="3" name="図 2" descr="パソコンのスクリーンショット&#10;&#10;自動的に生成された説明">
            <a:extLst>
              <a:ext uri="{FF2B5EF4-FFF2-40B4-BE49-F238E27FC236}">
                <a16:creationId xmlns:a16="http://schemas.microsoft.com/office/drawing/2014/main" id="{0D2CCDC6-EBA6-4AC1-AA51-F618CCEA4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91" y="2403421"/>
            <a:ext cx="5694309" cy="3773541"/>
          </a:xfrm>
          <a:prstGeom prst="rect">
            <a:avLst/>
          </a:prstGeom>
        </p:spPr>
      </p:pic>
    </p:spTree>
    <p:extLst>
      <p:ext uri="{BB962C8B-B14F-4D97-AF65-F5344CB8AC3E}">
        <p14:creationId xmlns:p14="http://schemas.microsoft.com/office/powerpoint/2010/main" val="33675192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最後に</a:t>
            </a:r>
            <a:r>
              <a:rPr lang="en-US" altLang="ja-JP" sz="1600" dirty="0" err="1"/>
              <a:t>LockOn</a:t>
            </a:r>
            <a:r>
              <a:rPr lang="ja-JP" altLang="en-US" sz="1600" dirty="0"/>
              <a:t>中かどうかが分かりにくいので、とりあえずログを仕込みます</a:t>
            </a:r>
            <a:endParaRPr lang="en-US" altLang="ja-JP" sz="1600" dirty="0"/>
          </a:p>
          <a:p>
            <a:pPr marL="0" indent="0">
              <a:buNone/>
            </a:pPr>
            <a:r>
              <a:rPr lang="en-US" altLang="ja-JP" sz="1600" dirty="0"/>
              <a:t>Print String</a:t>
            </a:r>
            <a:r>
              <a:rPr lang="ja-JP" altLang="en-US" sz="1600" dirty="0"/>
              <a:t>ノードを呼び出して</a:t>
            </a:r>
            <a:r>
              <a:rPr lang="en-US" altLang="ja-JP" sz="1600" dirty="0" err="1"/>
              <a:t>LockOn</a:t>
            </a:r>
            <a:r>
              <a:rPr lang="en-US" altLang="ja-JP" sz="1600" dirty="0"/>
              <a:t>!!</a:t>
            </a:r>
            <a:r>
              <a:rPr lang="ja-JP" altLang="en-US" sz="1600" dirty="0"/>
              <a:t>とログを仕込みました</a:t>
            </a:r>
            <a:endParaRPr lang="en-US" altLang="ja-JP" sz="1600" dirty="0"/>
          </a:p>
          <a:p>
            <a:pPr marL="0" indent="0">
              <a:buNone/>
            </a:pPr>
            <a:r>
              <a:rPr lang="en-US" altLang="ja-JP" sz="1600" dirty="0"/>
              <a:t>Duration</a:t>
            </a:r>
            <a:r>
              <a:rPr lang="ja-JP" altLang="en-US" sz="1600" dirty="0"/>
              <a:t>は</a:t>
            </a:r>
            <a:r>
              <a:rPr lang="en-US" altLang="ja-JP" sz="1600" dirty="0"/>
              <a:t>0</a:t>
            </a:r>
            <a:r>
              <a:rPr lang="ja-JP" altLang="en-US" sz="1600" dirty="0"/>
              <a:t>にしておきます</a:t>
            </a:r>
            <a:endParaRPr lang="en-US" altLang="ja-JP" sz="1600" dirty="0"/>
          </a:p>
          <a:p>
            <a:pPr marL="0" indent="0">
              <a:buNone/>
            </a:pPr>
            <a:r>
              <a:rPr lang="en-US" altLang="ja-JP" sz="1600" dirty="0"/>
              <a:t>Duration</a:t>
            </a:r>
            <a:r>
              <a:rPr lang="ja-JP" altLang="en-US" sz="1600" dirty="0"/>
              <a:t>はログの表示時間です</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6D4CE307-2DCE-41C2-ACDC-A6D65275F936}"/>
              </a:ext>
            </a:extLst>
          </p:cNvPr>
          <p:cNvPicPr>
            <a:picLocks noChangeAspect="1"/>
          </p:cNvPicPr>
          <p:nvPr/>
        </p:nvPicPr>
        <p:blipFill>
          <a:blip r:embed="rId2"/>
          <a:stretch>
            <a:fillRect/>
          </a:stretch>
        </p:blipFill>
        <p:spPr>
          <a:xfrm>
            <a:off x="4942580" y="2623642"/>
            <a:ext cx="6411220" cy="3553321"/>
          </a:xfrm>
          <a:prstGeom prst="rect">
            <a:avLst/>
          </a:prstGeom>
        </p:spPr>
      </p:pic>
    </p:spTree>
    <p:extLst>
      <p:ext uri="{BB962C8B-B14F-4D97-AF65-F5344CB8AC3E}">
        <p14:creationId xmlns:p14="http://schemas.microsoft.com/office/powerpoint/2010/main" val="1298653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かなり</a:t>
            </a:r>
            <a:r>
              <a:rPr lang="en-US" altLang="ja-JP" sz="1600" dirty="0"/>
              <a:t>Blueprint</a:t>
            </a:r>
            <a:r>
              <a:rPr lang="ja-JP" altLang="en-US" sz="1600" dirty="0"/>
              <a:t>が大きく複雑になってきましたが</a:t>
            </a:r>
            <a:endParaRPr lang="en-US" altLang="ja-JP" sz="1600" dirty="0"/>
          </a:p>
          <a:p>
            <a:pPr marL="0" indent="0">
              <a:buNone/>
            </a:pPr>
            <a:r>
              <a:rPr lang="ja-JP" altLang="en-US" sz="1600" dirty="0"/>
              <a:t>ひとまずロックオン処理の全体像を載せておきます</a:t>
            </a:r>
            <a:endParaRPr lang="en-US" altLang="ja-JP" sz="1600" dirty="0"/>
          </a:p>
        </p:txBody>
      </p:sp>
      <p:pic>
        <p:nvPicPr>
          <p:cNvPr id="2" name="図 1">
            <a:extLst>
              <a:ext uri="{FF2B5EF4-FFF2-40B4-BE49-F238E27FC236}">
                <a16:creationId xmlns:a16="http://schemas.microsoft.com/office/drawing/2014/main" id="{5CAB6352-0168-42C0-B7F5-1F3AC92A53E4}"/>
              </a:ext>
            </a:extLst>
          </p:cNvPr>
          <p:cNvPicPr>
            <a:picLocks noChangeAspect="1"/>
          </p:cNvPicPr>
          <p:nvPr/>
        </p:nvPicPr>
        <p:blipFill>
          <a:blip r:embed="rId2"/>
          <a:stretch>
            <a:fillRect/>
          </a:stretch>
        </p:blipFill>
        <p:spPr>
          <a:xfrm>
            <a:off x="838200" y="2854036"/>
            <a:ext cx="10511414" cy="3322927"/>
          </a:xfrm>
          <a:prstGeom prst="rect">
            <a:avLst/>
          </a:prstGeom>
        </p:spPr>
      </p:pic>
    </p:spTree>
    <p:extLst>
      <p:ext uri="{BB962C8B-B14F-4D97-AF65-F5344CB8AC3E}">
        <p14:creationId xmlns:p14="http://schemas.microsoft.com/office/powerpoint/2010/main" val="26136084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この段階で実行し、ロックオンするとロックオン中は必ず敵の方を向くようになります</a:t>
            </a:r>
            <a:endParaRPr lang="en-US" altLang="ja-JP" sz="1600" dirty="0"/>
          </a:p>
          <a:p>
            <a:pPr marL="0" indent="0">
              <a:buNone/>
            </a:pPr>
            <a:endParaRPr lang="en-US" altLang="ja-JP" sz="1600" dirty="0"/>
          </a:p>
          <a:p>
            <a:pPr marL="0" indent="0">
              <a:buNone/>
            </a:pPr>
            <a:r>
              <a:rPr lang="en-US" altLang="ja-JP" sz="1600" dirty="0"/>
              <a:t>							</a:t>
            </a:r>
            <a:r>
              <a:rPr lang="ja-JP" altLang="en-US" sz="1600" dirty="0"/>
              <a:t>　　ロックオンの残件はあと</a:t>
            </a:r>
            <a:r>
              <a:rPr lang="en-US" altLang="ja-JP" sz="1600" dirty="0"/>
              <a:t>2</a:t>
            </a:r>
            <a:r>
              <a:rPr lang="ja-JP" altLang="en-US" sz="1600" dirty="0"/>
              <a:t>つです</a:t>
            </a:r>
            <a:r>
              <a:rPr lang="en-US" altLang="ja-JP" sz="1600" dirty="0"/>
              <a:t>	</a:t>
            </a:r>
          </a:p>
          <a:p>
            <a:pPr marL="0" indent="0">
              <a:buNone/>
            </a:pPr>
            <a:r>
              <a:rPr lang="en-US" altLang="ja-JP" sz="1600" dirty="0"/>
              <a:t>							</a:t>
            </a:r>
            <a:r>
              <a:rPr lang="ja-JP" altLang="en-US" sz="1600" dirty="0"/>
              <a:t>　　・ロックオン範囲から外れたら解除</a:t>
            </a:r>
            <a:endParaRPr lang="en-US" altLang="ja-JP" sz="1600" dirty="0"/>
          </a:p>
          <a:p>
            <a:pPr marL="0" indent="0">
              <a:buNone/>
            </a:pPr>
            <a:r>
              <a:rPr lang="en-US" altLang="ja-JP" sz="1600" dirty="0"/>
              <a:t>							</a:t>
            </a:r>
            <a:r>
              <a:rPr lang="ja-JP" altLang="en-US" sz="1600" dirty="0"/>
              <a:t>　　・ロックオン対象に弾を撃つ</a:t>
            </a:r>
            <a:endParaRPr lang="en-US" altLang="ja-JP" sz="1600" dirty="0"/>
          </a:p>
          <a:p>
            <a:pPr marL="0" indent="0">
              <a:buNone/>
            </a:pPr>
            <a:endParaRPr lang="en-US" altLang="ja-JP" sz="1600" dirty="0"/>
          </a:p>
        </p:txBody>
      </p:sp>
      <p:pic>
        <p:nvPicPr>
          <p:cNvPr id="3" name="図 2">
            <a:extLst>
              <a:ext uri="{FF2B5EF4-FFF2-40B4-BE49-F238E27FC236}">
                <a16:creationId xmlns:a16="http://schemas.microsoft.com/office/drawing/2014/main" id="{B4AD77FA-296C-4AE7-90A9-377EAC9EDF59}"/>
              </a:ext>
            </a:extLst>
          </p:cNvPr>
          <p:cNvPicPr>
            <a:picLocks noChangeAspect="1"/>
          </p:cNvPicPr>
          <p:nvPr/>
        </p:nvPicPr>
        <p:blipFill>
          <a:blip r:embed="rId2"/>
          <a:stretch>
            <a:fillRect/>
          </a:stretch>
        </p:blipFill>
        <p:spPr>
          <a:xfrm>
            <a:off x="838199" y="2403108"/>
            <a:ext cx="6707909" cy="3773855"/>
          </a:xfrm>
          <a:prstGeom prst="rect">
            <a:avLst/>
          </a:prstGeom>
        </p:spPr>
      </p:pic>
    </p:spTree>
    <p:extLst>
      <p:ext uri="{BB962C8B-B14F-4D97-AF65-F5344CB8AC3E}">
        <p14:creationId xmlns:p14="http://schemas.microsoft.com/office/powerpoint/2010/main" val="27673232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次はロックオン対象に弾を撃つようにしましょう</a:t>
            </a:r>
            <a:endParaRPr lang="en-US" altLang="ja-JP" sz="1600" dirty="0"/>
          </a:p>
          <a:p>
            <a:pPr marL="0" indent="0">
              <a:buNone/>
            </a:pPr>
            <a:r>
              <a:rPr lang="ja-JP" altLang="en-US" sz="1600" dirty="0"/>
              <a:t>まずは</a:t>
            </a:r>
            <a:r>
              <a:rPr lang="en-US" altLang="ja-JP" sz="1600" dirty="0" err="1"/>
              <a:t>ThirdPersonCharacter</a:t>
            </a:r>
            <a:r>
              <a:rPr lang="ja-JP" altLang="en-US" sz="1600" dirty="0"/>
              <a:t>の弾の連射処理の</a:t>
            </a:r>
            <a:endParaRPr lang="en-US" altLang="ja-JP" sz="1600" dirty="0"/>
          </a:p>
          <a:p>
            <a:pPr marL="0" indent="0">
              <a:buNone/>
            </a:pPr>
            <a:endParaRPr lang="en-US" altLang="ja-JP" sz="1600" dirty="0"/>
          </a:p>
          <a:p>
            <a:pPr marL="0" indent="0">
              <a:buNone/>
            </a:pPr>
            <a:r>
              <a:rPr lang="en-US" altLang="ja-JP" sz="1600" dirty="0"/>
              <a:t>Spawn Actor BP Player Bullet</a:t>
            </a:r>
            <a:r>
              <a:rPr lang="ja-JP" altLang="en-US" sz="1600" dirty="0"/>
              <a:t>の</a:t>
            </a:r>
            <a:endParaRPr lang="en-US" altLang="ja-JP" sz="1600" dirty="0"/>
          </a:p>
          <a:p>
            <a:pPr marL="0" indent="0">
              <a:buNone/>
            </a:pPr>
            <a:r>
              <a:rPr lang="en-US" altLang="ja-JP" sz="1600" dirty="0"/>
              <a:t>Owner</a:t>
            </a:r>
            <a:r>
              <a:rPr lang="ja-JP" altLang="en-US" sz="1600" dirty="0"/>
              <a:t>に</a:t>
            </a:r>
            <a:r>
              <a:rPr lang="en-US" altLang="ja-JP" sz="1600" dirty="0"/>
              <a:t>Self</a:t>
            </a:r>
            <a:r>
              <a:rPr lang="ja-JP" altLang="en-US" sz="1600" dirty="0"/>
              <a:t>を追加し</a:t>
            </a:r>
            <a:endParaRPr lang="en-US" altLang="ja-JP" sz="1600" dirty="0"/>
          </a:p>
          <a:p>
            <a:pPr marL="0" indent="0">
              <a:buNone/>
            </a:pPr>
            <a:r>
              <a:rPr lang="en-US" altLang="ja-JP" sz="1600" dirty="0"/>
              <a:t>Target Actor</a:t>
            </a:r>
            <a:r>
              <a:rPr lang="ja-JP" altLang="en-US" sz="1600" dirty="0"/>
              <a:t>に</a:t>
            </a:r>
            <a:r>
              <a:rPr lang="en-US" altLang="ja-JP" sz="1600" dirty="0" err="1"/>
              <a:t>LockOnTarget</a:t>
            </a:r>
            <a:r>
              <a:rPr lang="ja-JP" altLang="en-US" sz="1600" dirty="0"/>
              <a:t>を追加します</a:t>
            </a:r>
            <a:endParaRPr lang="en-US" altLang="ja-JP" sz="1600" dirty="0"/>
          </a:p>
          <a:p>
            <a:pPr marL="0" indent="0">
              <a:buNone/>
            </a:pPr>
            <a:endParaRPr lang="en-US" altLang="ja-JP" sz="1600" dirty="0"/>
          </a:p>
          <a:p>
            <a:pPr marL="0" indent="0">
              <a:buNone/>
            </a:pPr>
            <a:r>
              <a:rPr lang="en-US" altLang="ja-JP" sz="1600" dirty="0"/>
              <a:t>Target Actor</a:t>
            </a:r>
            <a:r>
              <a:rPr lang="ja-JP" altLang="en-US" sz="1600" dirty="0"/>
              <a:t>は</a:t>
            </a:r>
            <a:endParaRPr lang="en-US" altLang="ja-JP" sz="1600" dirty="0"/>
          </a:p>
          <a:p>
            <a:pPr marL="0" indent="0">
              <a:buNone/>
            </a:pPr>
            <a:r>
              <a:rPr lang="ja-JP" altLang="en-US" sz="1600" dirty="0"/>
              <a:t>弾の</a:t>
            </a:r>
            <a:r>
              <a:rPr lang="en-US" altLang="ja-JP" sz="1600" dirty="0"/>
              <a:t>Blueprint</a:t>
            </a:r>
            <a:r>
              <a:rPr lang="ja-JP" altLang="en-US" sz="1600" dirty="0"/>
              <a:t>を作成した時に追加した変数で</a:t>
            </a:r>
            <a:endParaRPr lang="en-US" altLang="ja-JP" sz="1600" dirty="0"/>
          </a:p>
          <a:p>
            <a:pPr marL="0" indent="0">
              <a:buNone/>
            </a:pPr>
            <a:r>
              <a:rPr lang="ja-JP" altLang="en-US" sz="1600" dirty="0"/>
              <a:t>弾が追従するターゲットを生成時に</a:t>
            </a:r>
            <a:endParaRPr lang="en-US" altLang="ja-JP" sz="1600" dirty="0"/>
          </a:p>
          <a:p>
            <a:pPr marL="0" indent="0">
              <a:buNone/>
            </a:pPr>
            <a:r>
              <a:rPr lang="ja-JP" altLang="en-US" sz="1600" dirty="0"/>
              <a:t>渡すように用意しておきました</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4D60058C-E8EC-4DA7-819C-588842FEFE64}"/>
              </a:ext>
            </a:extLst>
          </p:cNvPr>
          <p:cNvPicPr>
            <a:picLocks noChangeAspect="1"/>
          </p:cNvPicPr>
          <p:nvPr/>
        </p:nvPicPr>
        <p:blipFill>
          <a:blip r:embed="rId2"/>
          <a:stretch>
            <a:fillRect/>
          </a:stretch>
        </p:blipFill>
        <p:spPr>
          <a:xfrm>
            <a:off x="6148017" y="1825625"/>
            <a:ext cx="5205783" cy="4351338"/>
          </a:xfrm>
          <a:prstGeom prst="rect">
            <a:avLst/>
          </a:prstGeom>
        </p:spPr>
      </p:pic>
    </p:spTree>
    <p:extLst>
      <p:ext uri="{BB962C8B-B14F-4D97-AF65-F5344CB8AC3E}">
        <p14:creationId xmlns:p14="http://schemas.microsoft.com/office/powerpoint/2010/main" val="24779190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弾を発射した時の弾の方向を敵の方に向くようにします</a:t>
            </a:r>
            <a:endParaRPr lang="en-US" altLang="ja-JP" sz="1800" dirty="0"/>
          </a:p>
          <a:p>
            <a:pPr marL="0" indent="0">
              <a:buNone/>
            </a:pPr>
            <a:endParaRPr lang="en-US" altLang="ja-JP" sz="1800" dirty="0"/>
          </a:p>
          <a:p>
            <a:pPr marL="0" indent="0">
              <a:buNone/>
            </a:pPr>
            <a:r>
              <a:rPr lang="ja-JP" altLang="en-US" sz="1800" dirty="0"/>
              <a:t>先ずはロックオン対象がいて</a:t>
            </a:r>
            <a:endParaRPr lang="en-US" altLang="ja-JP" sz="1800" dirty="0"/>
          </a:p>
          <a:p>
            <a:pPr marL="0" indent="0">
              <a:buNone/>
            </a:pPr>
            <a:r>
              <a:rPr lang="ja-JP" altLang="en-US" sz="1800" dirty="0"/>
              <a:t>ロックオン状態かどうかを判別するため</a:t>
            </a:r>
            <a:endParaRPr lang="en-US" altLang="ja-JP" sz="1800" dirty="0"/>
          </a:p>
          <a:p>
            <a:pPr marL="0" indent="0">
              <a:buNone/>
            </a:pPr>
            <a:r>
              <a:rPr lang="ja-JP" altLang="en-US" sz="1800" dirty="0"/>
              <a:t>図のようにノードを組みます</a:t>
            </a:r>
            <a:endParaRPr lang="en-US" altLang="ja-JP" sz="1800" dirty="0"/>
          </a:p>
        </p:txBody>
      </p:sp>
      <p:pic>
        <p:nvPicPr>
          <p:cNvPr id="2" name="図 1">
            <a:extLst>
              <a:ext uri="{FF2B5EF4-FFF2-40B4-BE49-F238E27FC236}">
                <a16:creationId xmlns:a16="http://schemas.microsoft.com/office/drawing/2014/main" id="{40CFE8FA-777D-4607-A74A-C6B2A96E7A33}"/>
              </a:ext>
            </a:extLst>
          </p:cNvPr>
          <p:cNvPicPr>
            <a:picLocks noChangeAspect="1"/>
          </p:cNvPicPr>
          <p:nvPr/>
        </p:nvPicPr>
        <p:blipFill>
          <a:blip r:embed="rId2"/>
          <a:stretch>
            <a:fillRect/>
          </a:stretch>
        </p:blipFill>
        <p:spPr>
          <a:xfrm>
            <a:off x="4933054" y="4157381"/>
            <a:ext cx="6420746" cy="2019582"/>
          </a:xfrm>
          <a:prstGeom prst="rect">
            <a:avLst/>
          </a:prstGeom>
        </p:spPr>
      </p:pic>
    </p:spTree>
    <p:extLst>
      <p:ext uri="{BB962C8B-B14F-4D97-AF65-F5344CB8AC3E}">
        <p14:creationId xmlns:p14="http://schemas.microsoft.com/office/powerpoint/2010/main" val="32732611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弾の発射時の処理を以下のように組み直します</a:t>
            </a:r>
            <a:endParaRPr lang="en-US" altLang="ja-JP" sz="1600" dirty="0"/>
          </a:p>
          <a:p>
            <a:pPr marL="0" indent="0">
              <a:buNone/>
            </a:pPr>
            <a:r>
              <a:rPr lang="ja-JP" altLang="en-US" sz="1600" dirty="0"/>
              <a:t>これでロックオン中の敵がいる場合とそうでない場合の処理を分けます</a:t>
            </a:r>
            <a:endParaRPr lang="en-US" altLang="ja-JP" sz="1600" dirty="0"/>
          </a:p>
          <a:p>
            <a:pPr marL="0" indent="0">
              <a:buNone/>
            </a:pPr>
            <a:r>
              <a:rPr lang="ja-JP" altLang="en-US" sz="1600" dirty="0"/>
              <a:t>赤枠内の「・」は</a:t>
            </a:r>
            <a:r>
              <a:rPr lang="en-US" altLang="ja-JP" sz="1600" dirty="0"/>
              <a:t>Reroute Node</a:t>
            </a:r>
            <a:r>
              <a:rPr lang="ja-JP" altLang="en-US" sz="1600" dirty="0"/>
              <a:t>と呼び、線の上でダブルクリックすることで出せます</a:t>
            </a:r>
            <a:endParaRPr lang="en-US" altLang="ja-JP" sz="1600" dirty="0"/>
          </a:p>
        </p:txBody>
      </p:sp>
      <p:pic>
        <p:nvPicPr>
          <p:cNvPr id="7" name="図 6" descr="屋内, ブラック, コンピュータ, 異なる が含まれている画像&#10;&#10;自動的に生成された説明">
            <a:extLst>
              <a:ext uri="{FF2B5EF4-FFF2-40B4-BE49-F238E27FC236}">
                <a16:creationId xmlns:a16="http://schemas.microsoft.com/office/drawing/2014/main" id="{20BB82C3-BCE6-4FA8-AE90-9D968B5C7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53087"/>
            <a:ext cx="9303327" cy="3324095"/>
          </a:xfrm>
          <a:prstGeom prst="rect">
            <a:avLst/>
          </a:prstGeom>
        </p:spPr>
      </p:pic>
    </p:spTree>
    <p:extLst>
      <p:ext uri="{BB962C8B-B14F-4D97-AF65-F5344CB8AC3E}">
        <p14:creationId xmlns:p14="http://schemas.microsoft.com/office/powerpoint/2010/main" val="2515270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先ずは</a:t>
            </a:r>
            <a:r>
              <a:rPr lang="en-US" altLang="ja-JP" sz="1600" dirty="0"/>
              <a:t>Branch</a:t>
            </a:r>
            <a:r>
              <a:rPr lang="ja-JP" altLang="en-US" sz="1600" dirty="0"/>
              <a:t>が</a:t>
            </a:r>
            <a:r>
              <a:rPr lang="en-US" altLang="ja-JP" sz="1600" dirty="0"/>
              <a:t>True</a:t>
            </a:r>
            <a:r>
              <a:rPr lang="ja-JP" altLang="en-US" sz="1600" dirty="0"/>
              <a:t>のケース、つまりロックオン対象がいる場合の弾の発射処理です</a:t>
            </a:r>
            <a:endParaRPr lang="en-US" altLang="ja-JP" sz="1600" dirty="0"/>
          </a:p>
          <a:p>
            <a:pPr marL="0" indent="0">
              <a:buNone/>
            </a:pPr>
            <a:r>
              <a:rPr lang="en-US" altLang="ja-JP" sz="1600" dirty="0"/>
              <a:t>Find Look at Rotation</a:t>
            </a:r>
            <a:r>
              <a:rPr lang="ja-JP" altLang="en-US" sz="1600" dirty="0"/>
              <a:t>で対象への向きを取得するのはロックオン処理で行いました</a:t>
            </a:r>
            <a:endParaRPr lang="en-US" altLang="ja-JP" sz="1600" dirty="0"/>
          </a:p>
          <a:p>
            <a:pPr marL="0" indent="0">
              <a:buNone/>
            </a:pPr>
            <a:r>
              <a:rPr lang="ja-JP" altLang="en-US" sz="1600" dirty="0"/>
              <a:t>これと同じ手法で弾を敵の方向に向けます</a:t>
            </a:r>
            <a:endParaRPr lang="en-US" altLang="ja-JP" sz="1600" dirty="0"/>
          </a:p>
          <a:p>
            <a:pPr marL="0" indent="0">
              <a:buNone/>
            </a:pPr>
            <a:endParaRPr lang="en-US" altLang="ja-JP" sz="1600" dirty="0"/>
          </a:p>
          <a:p>
            <a:pPr marL="0" indent="0">
              <a:buNone/>
            </a:pPr>
            <a:r>
              <a:rPr lang="en-US" altLang="ja-JP" sz="1600" dirty="0"/>
              <a:t>Self</a:t>
            </a:r>
            <a:r>
              <a:rPr lang="ja-JP" altLang="en-US" sz="1600" dirty="0"/>
              <a:t>を</a:t>
            </a:r>
            <a:r>
              <a:rPr lang="en-US" altLang="ja-JP" sz="1600" dirty="0"/>
              <a:t>Owner</a:t>
            </a:r>
            <a:r>
              <a:rPr lang="ja-JP" altLang="en-US" sz="1600" dirty="0"/>
              <a:t>にして</a:t>
            </a:r>
            <a:endParaRPr lang="en-US" altLang="ja-JP" sz="1600" dirty="0"/>
          </a:p>
          <a:p>
            <a:pPr marL="0" indent="0">
              <a:buNone/>
            </a:pPr>
            <a:r>
              <a:rPr lang="en-US" altLang="ja-JP" sz="1600" dirty="0" err="1"/>
              <a:t>TargetActor</a:t>
            </a:r>
            <a:r>
              <a:rPr lang="ja-JP" altLang="en-US" sz="1600" dirty="0"/>
              <a:t>に</a:t>
            </a:r>
            <a:r>
              <a:rPr lang="en-US" altLang="ja-JP" sz="1600" dirty="0" err="1"/>
              <a:t>LockOnTarget</a:t>
            </a:r>
            <a:r>
              <a:rPr lang="ja-JP" altLang="en-US" sz="1600" dirty="0"/>
              <a:t>を</a:t>
            </a:r>
            <a:endParaRPr lang="en-US" altLang="ja-JP" sz="1600" dirty="0"/>
          </a:p>
          <a:p>
            <a:pPr marL="0" indent="0">
              <a:buNone/>
            </a:pPr>
            <a:r>
              <a:rPr lang="ja-JP" altLang="en-US" sz="1600" dirty="0"/>
              <a:t>渡すのを忘れないようにしてください</a:t>
            </a:r>
            <a:endParaRPr lang="en-US" altLang="ja-JP" sz="1600" dirty="0"/>
          </a:p>
        </p:txBody>
      </p:sp>
      <p:pic>
        <p:nvPicPr>
          <p:cNvPr id="7" name="図 6">
            <a:extLst>
              <a:ext uri="{FF2B5EF4-FFF2-40B4-BE49-F238E27FC236}">
                <a16:creationId xmlns:a16="http://schemas.microsoft.com/office/drawing/2014/main" id="{169C48AD-EC4B-47B0-87D6-0F261E5503AE}"/>
              </a:ext>
            </a:extLst>
          </p:cNvPr>
          <p:cNvPicPr>
            <a:picLocks noChangeAspect="1"/>
          </p:cNvPicPr>
          <p:nvPr/>
        </p:nvPicPr>
        <p:blipFill>
          <a:blip r:embed="rId2"/>
          <a:stretch>
            <a:fillRect/>
          </a:stretch>
        </p:blipFill>
        <p:spPr>
          <a:xfrm>
            <a:off x="4893519" y="2706256"/>
            <a:ext cx="6460282" cy="3470708"/>
          </a:xfrm>
          <a:prstGeom prst="rect">
            <a:avLst/>
          </a:prstGeom>
        </p:spPr>
      </p:pic>
    </p:spTree>
    <p:extLst>
      <p:ext uri="{BB962C8B-B14F-4D97-AF65-F5344CB8AC3E}">
        <p14:creationId xmlns:p14="http://schemas.microsoft.com/office/powerpoint/2010/main" val="31197006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続いて</a:t>
            </a:r>
            <a:r>
              <a:rPr lang="en-US" altLang="ja-JP" sz="1600" dirty="0"/>
              <a:t>Branch </a:t>
            </a:r>
            <a:r>
              <a:rPr lang="ja-JP" altLang="en-US" sz="1600" dirty="0"/>
              <a:t>の</a:t>
            </a:r>
            <a:r>
              <a:rPr lang="en-US" altLang="ja-JP" sz="1600" dirty="0"/>
              <a:t>False</a:t>
            </a:r>
            <a:r>
              <a:rPr lang="ja-JP" altLang="en-US" sz="1600" dirty="0"/>
              <a:t>側、つまりロックオン中でない場合の弾の発射処理です</a:t>
            </a:r>
            <a:endParaRPr lang="en-US" altLang="ja-JP" sz="1600" dirty="0"/>
          </a:p>
          <a:p>
            <a:pPr marL="0" indent="0">
              <a:buNone/>
            </a:pPr>
            <a:r>
              <a:rPr lang="ja-JP" altLang="en-US" sz="1600" dirty="0"/>
              <a:t>発射位置は同じなので先程と同様の計算結果を渡します</a:t>
            </a:r>
            <a:endParaRPr lang="en-US" altLang="ja-JP" sz="1600" dirty="0"/>
          </a:p>
          <a:p>
            <a:pPr marL="0" indent="0">
              <a:buNone/>
            </a:pPr>
            <a:r>
              <a:rPr lang="ja-JP" altLang="en-US" sz="1600" dirty="0"/>
              <a:t>弾の発射時の向きをカメラ準拠に変更しておきましょう</a:t>
            </a:r>
            <a:endParaRPr lang="en-US" altLang="ja-JP" sz="1600" dirty="0"/>
          </a:p>
          <a:p>
            <a:pPr marL="0" indent="0">
              <a:buNone/>
            </a:pPr>
            <a:r>
              <a:rPr lang="en-US" altLang="ja-JP" sz="1600" dirty="0" err="1"/>
              <a:t>FollowCamera</a:t>
            </a:r>
            <a:r>
              <a:rPr lang="ja-JP" altLang="en-US" sz="1600" dirty="0"/>
              <a:t>の</a:t>
            </a:r>
            <a:r>
              <a:rPr lang="en-US" altLang="ja-JP" sz="1600" dirty="0" err="1"/>
              <a:t>GetWolrdRotation</a:t>
            </a:r>
            <a:r>
              <a:rPr lang="ja-JP" altLang="en-US" sz="1600" dirty="0"/>
              <a:t>を渡してカメラの向いてる方向に弾を撃つようにしました</a:t>
            </a:r>
            <a:endParaRPr lang="en-US" altLang="ja-JP" sz="1600" dirty="0"/>
          </a:p>
          <a:p>
            <a:pPr marL="0" indent="0">
              <a:buNone/>
            </a:pPr>
            <a:endParaRPr lang="en-US" altLang="ja-JP" sz="1600" dirty="0"/>
          </a:p>
          <a:p>
            <a:pPr marL="0" indent="0">
              <a:buNone/>
            </a:pPr>
            <a:r>
              <a:rPr lang="ja-JP" altLang="en-US" sz="1600" dirty="0"/>
              <a:t>今度は</a:t>
            </a:r>
            <a:r>
              <a:rPr lang="en-US" altLang="ja-JP" sz="1600" dirty="0" err="1"/>
              <a:t>TargetActor</a:t>
            </a:r>
            <a:r>
              <a:rPr lang="ja-JP" altLang="en-US" sz="1600" dirty="0"/>
              <a:t>は</a:t>
            </a:r>
            <a:endParaRPr lang="en-US" altLang="ja-JP" sz="1600" dirty="0"/>
          </a:p>
          <a:p>
            <a:pPr marL="0" indent="0">
              <a:buNone/>
            </a:pPr>
            <a:r>
              <a:rPr lang="ja-JP" altLang="en-US" sz="1600" dirty="0"/>
              <a:t>空で</a:t>
            </a:r>
            <a:r>
              <a:rPr lang="en-US" altLang="ja-JP" sz="1600" dirty="0"/>
              <a:t>Owner</a:t>
            </a:r>
            <a:r>
              <a:rPr lang="ja-JP" altLang="en-US" sz="1600" dirty="0"/>
              <a:t>に</a:t>
            </a:r>
            <a:endParaRPr lang="en-US" altLang="ja-JP" sz="1600" dirty="0"/>
          </a:p>
          <a:p>
            <a:pPr marL="0" indent="0">
              <a:buNone/>
            </a:pPr>
            <a:r>
              <a:rPr lang="en-US" altLang="ja-JP" sz="1600" dirty="0"/>
              <a:t>Self</a:t>
            </a:r>
            <a:r>
              <a:rPr lang="ja-JP" altLang="en-US" sz="1600" dirty="0"/>
              <a:t>を渡すようにしてください</a:t>
            </a:r>
            <a:endParaRPr lang="en-US" altLang="ja-JP" sz="1600" dirty="0"/>
          </a:p>
        </p:txBody>
      </p:sp>
      <p:pic>
        <p:nvPicPr>
          <p:cNvPr id="3" name="図 2">
            <a:extLst>
              <a:ext uri="{FF2B5EF4-FFF2-40B4-BE49-F238E27FC236}">
                <a16:creationId xmlns:a16="http://schemas.microsoft.com/office/drawing/2014/main" id="{60AC4DFF-CC44-46A5-A326-899BA97102F4}"/>
              </a:ext>
            </a:extLst>
          </p:cNvPr>
          <p:cNvPicPr>
            <a:picLocks noChangeAspect="1"/>
          </p:cNvPicPr>
          <p:nvPr/>
        </p:nvPicPr>
        <p:blipFill>
          <a:blip r:embed="rId2"/>
          <a:stretch>
            <a:fillRect/>
          </a:stretch>
        </p:blipFill>
        <p:spPr>
          <a:xfrm>
            <a:off x="3934691" y="3209320"/>
            <a:ext cx="7419109" cy="2967644"/>
          </a:xfrm>
          <a:prstGeom prst="rect">
            <a:avLst/>
          </a:prstGeom>
        </p:spPr>
      </p:pic>
    </p:spTree>
    <p:extLst>
      <p:ext uri="{BB962C8B-B14F-4D97-AF65-F5344CB8AC3E}">
        <p14:creationId xmlns:p14="http://schemas.microsoft.com/office/powerpoint/2010/main" val="39336158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弾の発射処理の全体像は以下のようになります</a:t>
            </a:r>
            <a:endParaRPr lang="en-US" altLang="ja-JP" sz="1600" dirty="0"/>
          </a:p>
          <a:p>
            <a:pPr marL="0" indent="0">
              <a:buNone/>
            </a:pPr>
            <a:endParaRPr lang="en-US" altLang="ja-JP" sz="1600" dirty="0"/>
          </a:p>
        </p:txBody>
      </p:sp>
      <p:pic>
        <p:nvPicPr>
          <p:cNvPr id="6" name="図 5">
            <a:extLst>
              <a:ext uri="{FF2B5EF4-FFF2-40B4-BE49-F238E27FC236}">
                <a16:creationId xmlns:a16="http://schemas.microsoft.com/office/drawing/2014/main" id="{5E0FB622-D241-4A4A-B877-6662C5238E1E}"/>
              </a:ext>
            </a:extLst>
          </p:cNvPr>
          <p:cNvPicPr>
            <a:picLocks noChangeAspect="1"/>
          </p:cNvPicPr>
          <p:nvPr/>
        </p:nvPicPr>
        <p:blipFill>
          <a:blip r:embed="rId2"/>
          <a:stretch>
            <a:fillRect/>
          </a:stretch>
        </p:blipFill>
        <p:spPr>
          <a:xfrm>
            <a:off x="838200" y="2133600"/>
            <a:ext cx="10183064" cy="4043363"/>
          </a:xfrm>
          <a:prstGeom prst="rect">
            <a:avLst/>
          </a:prstGeom>
        </p:spPr>
      </p:pic>
    </p:spTree>
    <p:extLst>
      <p:ext uri="{BB962C8B-B14F-4D97-AF65-F5344CB8AC3E}">
        <p14:creationId xmlns:p14="http://schemas.microsoft.com/office/powerpoint/2010/main" val="26271054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75853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ここまでで敵をロックオンしてその方向に弾を撃てるようになりました</a:t>
            </a:r>
            <a:endParaRPr lang="en-US" altLang="ja-JP" sz="1800" dirty="0"/>
          </a:p>
        </p:txBody>
      </p:sp>
      <p:pic>
        <p:nvPicPr>
          <p:cNvPr id="3" name="図 2" descr="山の景色&#10;&#10;自動的に生成された説明">
            <a:extLst>
              <a:ext uri="{FF2B5EF4-FFF2-40B4-BE49-F238E27FC236}">
                <a16:creationId xmlns:a16="http://schemas.microsoft.com/office/drawing/2014/main" id="{33D5F91B-965B-41D8-93C4-9DF15D374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412594"/>
            <a:ext cx="6698673" cy="3764369"/>
          </a:xfrm>
          <a:prstGeom prst="rect">
            <a:avLst/>
          </a:prstGeom>
        </p:spPr>
      </p:pic>
      <p:sp>
        <p:nvSpPr>
          <p:cNvPr id="7" name="コンテンツ プレースホルダー 4">
            <a:extLst>
              <a:ext uri="{FF2B5EF4-FFF2-40B4-BE49-F238E27FC236}">
                <a16:creationId xmlns:a16="http://schemas.microsoft.com/office/drawing/2014/main" id="{27C3144C-2BB1-42EB-A95A-2DAE9200557E}"/>
              </a:ext>
            </a:extLst>
          </p:cNvPr>
          <p:cNvSpPr txBox="1">
            <a:spLocks/>
          </p:cNvSpPr>
          <p:nvPr/>
        </p:nvSpPr>
        <p:spPr bwMode="hidden">
          <a:xfrm>
            <a:off x="8423564" y="1825625"/>
            <a:ext cx="29302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600" dirty="0"/>
          </a:p>
          <a:p>
            <a:pPr marL="0" indent="0">
              <a:buNone/>
            </a:pPr>
            <a:endParaRPr lang="en-US" altLang="ja-JP" sz="1600" dirty="0"/>
          </a:p>
          <a:p>
            <a:pPr marL="0" indent="0">
              <a:buNone/>
            </a:pPr>
            <a:r>
              <a:rPr lang="ja-JP" altLang="en-US" sz="1600" dirty="0"/>
              <a:t>残件</a:t>
            </a:r>
            <a:endParaRPr lang="en-US" altLang="ja-JP" sz="1600" dirty="0"/>
          </a:p>
          <a:p>
            <a:pPr marL="0" indent="0">
              <a:buNone/>
            </a:pPr>
            <a:r>
              <a:rPr lang="ja-JP" altLang="en-US" sz="1600" dirty="0"/>
              <a:t>・ロックオン対象距離から外れたらロックオン解除</a:t>
            </a:r>
            <a:endParaRPr lang="en-US" altLang="ja-JP" sz="1600" dirty="0"/>
          </a:p>
          <a:p>
            <a:pPr marL="0" indent="0">
              <a:buNone/>
            </a:pPr>
            <a:endParaRPr lang="en-US" altLang="ja-JP" sz="1600" dirty="0"/>
          </a:p>
          <a:p>
            <a:pPr marL="0" indent="0">
              <a:buNone/>
            </a:pPr>
            <a:r>
              <a:rPr lang="ja-JP" altLang="en-US" sz="1600" dirty="0"/>
              <a:t>・あと弾の当たり判定が必要ですね</a:t>
            </a:r>
            <a:endParaRPr lang="en-US" altLang="ja-JP" sz="1600" dirty="0"/>
          </a:p>
        </p:txBody>
      </p:sp>
    </p:spTree>
    <p:extLst>
      <p:ext uri="{BB962C8B-B14F-4D97-AF65-F5344CB8AC3E}">
        <p14:creationId xmlns:p14="http://schemas.microsoft.com/office/powerpoint/2010/main" val="123279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400" dirty="0"/>
              <a:t>これでプロジェクトが作成できました。次は設定を変更していきます。</a:t>
            </a:r>
            <a:endParaRPr lang="en-US" altLang="ja-JP" sz="2400" dirty="0"/>
          </a:p>
          <a:p>
            <a:pPr marL="0" indent="0">
              <a:buNone/>
            </a:pPr>
            <a:endParaRPr lang="en-US" altLang="ja-JP" sz="1800" dirty="0"/>
          </a:p>
        </p:txBody>
      </p:sp>
      <p:pic>
        <p:nvPicPr>
          <p:cNvPr id="6" name="図 5" descr="コンピューターのスクリーンショット&#10;&#10;自動的に生成された説明">
            <a:extLst>
              <a:ext uri="{FF2B5EF4-FFF2-40B4-BE49-F238E27FC236}">
                <a16:creationId xmlns:a16="http://schemas.microsoft.com/office/drawing/2014/main" id="{E406DA52-4E65-4770-8382-C6F607E56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48488"/>
            <a:ext cx="6386689" cy="3928475"/>
          </a:xfrm>
          <a:prstGeom prst="rect">
            <a:avLst/>
          </a:prstGeom>
        </p:spPr>
      </p:pic>
    </p:spTree>
    <p:extLst>
      <p:ext uri="{BB962C8B-B14F-4D97-AF65-F5344CB8AC3E}">
        <p14:creationId xmlns:p14="http://schemas.microsoft.com/office/powerpoint/2010/main" val="26444891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次にロックオン状態を解除した時の処理をもう１つ加えます</a:t>
            </a:r>
            <a:endParaRPr lang="en-US" altLang="ja-JP" sz="1600" dirty="0"/>
          </a:p>
          <a:p>
            <a:pPr marL="0" indent="0">
              <a:buNone/>
            </a:pPr>
            <a:r>
              <a:rPr lang="ja-JP" altLang="en-US" sz="1600" dirty="0"/>
              <a:t>ロックオン切り替えでロックオン状態を解除したときには</a:t>
            </a:r>
            <a:r>
              <a:rPr lang="en-US" altLang="ja-JP" sz="1600" dirty="0" err="1"/>
              <a:t>LockOnTarget</a:t>
            </a:r>
            <a:r>
              <a:rPr lang="ja-JP" altLang="en-US" sz="1600" dirty="0"/>
              <a:t>を空にするようにします</a:t>
            </a:r>
            <a:endParaRPr lang="en-US" altLang="ja-JP" sz="1600" dirty="0"/>
          </a:p>
        </p:txBody>
      </p:sp>
      <p:pic>
        <p:nvPicPr>
          <p:cNvPr id="2" name="図 1">
            <a:extLst>
              <a:ext uri="{FF2B5EF4-FFF2-40B4-BE49-F238E27FC236}">
                <a16:creationId xmlns:a16="http://schemas.microsoft.com/office/drawing/2014/main" id="{09702696-D882-4178-8344-AC82CFE19D92}"/>
              </a:ext>
            </a:extLst>
          </p:cNvPr>
          <p:cNvPicPr>
            <a:picLocks noChangeAspect="1"/>
          </p:cNvPicPr>
          <p:nvPr/>
        </p:nvPicPr>
        <p:blipFill>
          <a:blip r:embed="rId2"/>
          <a:stretch>
            <a:fillRect/>
          </a:stretch>
        </p:blipFill>
        <p:spPr>
          <a:xfrm>
            <a:off x="838200" y="2804432"/>
            <a:ext cx="9238373" cy="3372531"/>
          </a:xfrm>
          <a:prstGeom prst="rect">
            <a:avLst/>
          </a:prstGeom>
        </p:spPr>
      </p:pic>
    </p:spTree>
    <p:extLst>
      <p:ext uri="{BB962C8B-B14F-4D97-AF65-F5344CB8AC3E}">
        <p14:creationId xmlns:p14="http://schemas.microsoft.com/office/powerpoint/2010/main" val="32167722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続いてロックオン距離を外れたらロックオン解除を作っていきます</a:t>
            </a:r>
            <a:endParaRPr lang="en-US" altLang="ja-JP" sz="2000" dirty="0"/>
          </a:p>
          <a:p>
            <a:pPr marL="0" indent="0">
              <a:buNone/>
            </a:pPr>
            <a:r>
              <a:rPr lang="ja-JP" altLang="en-US" sz="2000" dirty="0"/>
              <a:t>先ずはロックオンの判定の手前に</a:t>
            </a:r>
            <a:r>
              <a:rPr lang="en-US" altLang="ja-JP" sz="2000" dirty="0"/>
              <a:t>Sequence</a:t>
            </a:r>
            <a:r>
              <a:rPr lang="ja-JP" altLang="en-US" sz="2000" dirty="0"/>
              <a:t> ノードを追加します</a:t>
            </a:r>
            <a:endParaRPr lang="en-US" altLang="ja-JP" sz="2000" dirty="0"/>
          </a:p>
        </p:txBody>
      </p:sp>
      <p:pic>
        <p:nvPicPr>
          <p:cNvPr id="2" name="図 1">
            <a:extLst>
              <a:ext uri="{FF2B5EF4-FFF2-40B4-BE49-F238E27FC236}">
                <a16:creationId xmlns:a16="http://schemas.microsoft.com/office/drawing/2014/main" id="{2B987E7B-F21B-4781-9165-901D9238F0D4}"/>
              </a:ext>
            </a:extLst>
          </p:cNvPr>
          <p:cNvPicPr>
            <a:picLocks noChangeAspect="1"/>
          </p:cNvPicPr>
          <p:nvPr/>
        </p:nvPicPr>
        <p:blipFill>
          <a:blip r:embed="rId2"/>
          <a:stretch>
            <a:fillRect/>
          </a:stretch>
        </p:blipFill>
        <p:spPr>
          <a:xfrm>
            <a:off x="838200" y="3833486"/>
            <a:ext cx="8726118" cy="2343477"/>
          </a:xfrm>
          <a:prstGeom prst="rect">
            <a:avLst/>
          </a:prstGeom>
        </p:spPr>
      </p:pic>
    </p:spTree>
    <p:extLst>
      <p:ext uri="{BB962C8B-B14F-4D97-AF65-F5344CB8AC3E}">
        <p14:creationId xmlns:p14="http://schemas.microsoft.com/office/powerpoint/2010/main" val="31773109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t>Sequence</a:t>
            </a:r>
            <a:r>
              <a:rPr lang="ja-JP" altLang="en-US" sz="1600" dirty="0"/>
              <a:t>の</a:t>
            </a:r>
            <a:r>
              <a:rPr lang="en-US" altLang="ja-JP" sz="1600" dirty="0"/>
              <a:t>Then 1</a:t>
            </a:r>
            <a:r>
              <a:rPr lang="ja-JP" altLang="en-US" sz="1600" dirty="0"/>
              <a:t>から伸ばした先で以下のように組みます</a:t>
            </a:r>
            <a:endParaRPr lang="en-US" altLang="ja-JP" sz="1600" dirty="0"/>
          </a:p>
          <a:p>
            <a:pPr marL="0" indent="0">
              <a:buNone/>
            </a:pPr>
            <a:r>
              <a:rPr lang="en-US" altLang="ja-JP" sz="1600" dirty="0" err="1"/>
              <a:t>LockOnTarget</a:t>
            </a:r>
            <a:r>
              <a:rPr lang="ja-JP" altLang="en-US" sz="1600" dirty="0"/>
              <a:t>がいるかを判定し</a:t>
            </a:r>
            <a:r>
              <a:rPr lang="en-US" altLang="ja-JP" sz="1600" dirty="0" err="1"/>
              <a:t>LockOnTarget</a:t>
            </a:r>
            <a:r>
              <a:rPr lang="ja-JP" altLang="en-US" sz="1600" dirty="0"/>
              <a:t>が存在する場合は</a:t>
            </a:r>
            <a:endParaRPr lang="en-US" altLang="ja-JP" sz="1600" dirty="0"/>
          </a:p>
          <a:p>
            <a:pPr marL="0" indent="0">
              <a:buNone/>
            </a:pPr>
            <a:r>
              <a:rPr lang="ja-JP" altLang="en-US" sz="1600" dirty="0"/>
              <a:t>対処との距離を取得し、その距離が</a:t>
            </a:r>
            <a:r>
              <a:rPr lang="en-US" altLang="ja-JP" sz="1600" dirty="0" err="1"/>
              <a:t>LockOnDistance</a:t>
            </a:r>
            <a:r>
              <a:rPr lang="en-US" altLang="ja-JP" sz="1600" dirty="0"/>
              <a:t>(</a:t>
            </a:r>
            <a:r>
              <a:rPr lang="ja-JP" altLang="en-US" sz="1600" dirty="0"/>
              <a:t>ロックオン可能距離</a:t>
            </a:r>
            <a:r>
              <a:rPr lang="en-US" altLang="ja-JP" sz="1600" dirty="0"/>
              <a:t>)</a:t>
            </a:r>
            <a:r>
              <a:rPr lang="ja-JP" altLang="en-US" sz="1600" dirty="0"/>
              <a:t>を</a:t>
            </a:r>
            <a:endParaRPr lang="en-US" altLang="ja-JP" sz="1600" dirty="0"/>
          </a:p>
          <a:p>
            <a:pPr marL="0" indent="0">
              <a:buNone/>
            </a:pPr>
            <a:r>
              <a:rPr lang="ja-JP" altLang="en-US" sz="1600" dirty="0"/>
              <a:t>超える場合にはロックオン対象を空にしています</a:t>
            </a:r>
            <a:endParaRPr lang="en-US" altLang="ja-JP" sz="1600" dirty="0"/>
          </a:p>
        </p:txBody>
      </p:sp>
      <p:pic>
        <p:nvPicPr>
          <p:cNvPr id="3" name="図 2">
            <a:extLst>
              <a:ext uri="{FF2B5EF4-FFF2-40B4-BE49-F238E27FC236}">
                <a16:creationId xmlns:a16="http://schemas.microsoft.com/office/drawing/2014/main" id="{577BBE10-B262-4D6B-BE75-AF3B37ADCF5B}"/>
              </a:ext>
            </a:extLst>
          </p:cNvPr>
          <p:cNvPicPr>
            <a:picLocks noChangeAspect="1"/>
          </p:cNvPicPr>
          <p:nvPr/>
        </p:nvPicPr>
        <p:blipFill>
          <a:blip r:embed="rId2"/>
          <a:stretch>
            <a:fillRect/>
          </a:stretch>
        </p:blipFill>
        <p:spPr>
          <a:xfrm>
            <a:off x="838201" y="3548063"/>
            <a:ext cx="10515600" cy="2628900"/>
          </a:xfrm>
          <a:prstGeom prst="rect">
            <a:avLst/>
          </a:prstGeom>
        </p:spPr>
      </p:pic>
    </p:spTree>
    <p:extLst>
      <p:ext uri="{BB962C8B-B14F-4D97-AF65-F5344CB8AC3E}">
        <p14:creationId xmlns:p14="http://schemas.microsoft.com/office/powerpoint/2010/main" val="19226615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これで簡易ロックオンシステムの完成です</a:t>
            </a:r>
            <a:endParaRPr lang="en-US" altLang="ja-JP" sz="1600" dirty="0"/>
          </a:p>
        </p:txBody>
      </p:sp>
      <p:pic>
        <p:nvPicPr>
          <p:cNvPr id="6" name="図 5">
            <a:extLst>
              <a:ext uri="{FF2B5EF4-FFF2-40B4-BE49-F238E27FC236}">
                <a16:creationId xmlns:a16="http://schemas.microsoft.com/office/drawing/2014/main" id="{65C2935C-FAEA-4213-8E5E-E6DA7E02071F}"/>
              </a:ext>
            </a:extLst>
          </p:cNvPr>
          <p:cNvPicPr>
            <a:picLocks noChangeAspect="1"/>
          </p:cNvPicPr>
          <p:nvPr/>
        </p:nvPicPr>
        <p:blipFill>
          <a:blip r:embed="rId2"/>
          <a:stretch>
            <a:fillRect/>
          </a:stretch>
        </p:blipFill>
        <p:spPr>
          <a:xfrm>
            <a:off x="838200" y="2164343"/>
            <a:ext cx="10515600" cy="4012620"/>
          </a:xfrm>
          <a:prstGeom prst="rect">
            <a:avLst/>
          </a:prstGeom>
        </p:spPr>
      </p:pic>
    </p:spTree>
    <p:extLst>
      <p:ext uri="{BB962C8B-B14F-4D97-AF65-F5344CB8AC3E}">
        <p14:creationId xmlns:p14="http://schemas.microsoft.com/office/powerpoint/2010/main" val="32383748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次は弾の当たり判定処理を行います</a:t>
            </a:r>
            <a:endParaRPr lang="en-US" altLang="ja-JP" sz="1600" dirty="0"/>
          </a:p>
          <a:p>
            <a:pPr marL="0" indent="0">
              <a:buNone/>
            </a:pPr>
            <a:r>
              <a:rPr lang="en-US" altLang="ja-JP" sz="1600" dirty="0" err="1"/>
              <a:t>BP_PlayerBullet</a:t>
            </a:r>
            <a:r>
              <a:rPr lang="ja-JP" altLang="en-US" sz="1600" dirty="0"/>
              <a:t>を開いてください</a:t>
            </a:r>
            <a:endParaRPr lang="en-US" altLang="ja-JP" sz="1600" dirty="0"/>
          </a:p>
          <a:p>
            <a:pPr marL="0" indent="0">
              <a:buNone/>
            </a:pPr>
            <a:endParaRPr lang="en-US" altLang="ja-JP" sz="1600" dirty="0"/>
          </a:p>
          <a:p>
            <a:pPr marL="0" indent="0">
              <a:buNone/>
            </a:pPr>
            <a:r>
              <a:rPr lang="en-US" altLang="ja-JP" sz="1600" dirty="0"/>
              <a:t>Sphere(</a:t>
            </a:r>
            <a:r>
              <a:rPr lang="ja-JP" altLang="en-US" sz="1600" dirty="0"/>
              <a:t>継承</a:t>
            </a:r>
            <a:r>
              <a:rPr lang="en-US" altLang="ja-JP" sz="1600" dirty="0"/>
              <a:t>) </a:t>
            </a:r>
            <a:r>
              <a:rPr lang="ja-JP" altLang="en-US" sz="1600" dirty="0"/>
              <a:t>のコンポーネントを選択して</a:t>
            </a:r>
            <a:endParaRPr lang="en-US" altLang="ja-JP" sz="1600" dirty="0"/>
          </a:p>
          <a:p>
            <a:pPr marL="0" indent="0">
              <a:buNone/>
            </a:pPr>
            <a:r>
              <a:rPr lang="ja-JP" altLang="en-US" sz="1600" dirty="0"/>
              <a:t>詳細パネルの下の方の</a:t>
            </a:r>
            <a:endParaRPr lang="en-US" altLang="ja-JP" sz="1600" dirty="0"/>
          </a:p>
          <a:p>
            <a:pPr marL="0" indent="0">
              <a:buNone/>
            </a:pPr>
            <a:r>
              <a:rPr lang="en-US" altLang="ja-JP" sz="1600" dirty="0"/>
              <a:t>On Component Begin Overlap </a:t>
            </a:r>
            <a:r>
              <a:rPr lang="ja-JP" altLang="en-US" sz="1600" dirty="0"/>
              <a:t>を選択します</a:t>
            </a:r>
            <a:endParaRPr lang="en-US" altLang="ja-JP" sz="1600" dirty="0"/>
          </a:p>
        </p:txBody>
      </p:sp>
      <p:pic>
        <p:nvPicPr>
          <p:cNvPr id="3" name="図 2" descr="パソコンの画面&#10;&#10;自動的に生成された説明">
            <a:extLst>
              <a:ext uri="{FF2B5EF4-FFF2-40B4-BE49-F238E27FC236}">
                <a16:creationId xmlns:a16="http://schemas.microsoft.com/office/drawing/2014/main" id="{EFB6E78F-7A81-4370-BB64-3DFE82EFB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0" y="2221175"/>
            <a:ext cx="5969000" cy="3955787"/>
          </a:xfrm>
          <a:prstGeom prst="rect">
            <a:avLst/>
          </a:prstGeom>
        </p:spPr>
      </p:pic>
    </p:spTree>
    <p:extLst>
      <p:ext uri="{BB962C8B-B14F-4D97-AF65-F5344CB8AC3E}">
        <p14:creationId xmlns:p14="http://schemas.microsoft.com/office/powerpoint/2010/main" val="19120816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すると</a:t>
            </a:r>
            <a:r>
              <a:rPr lang="en-US" altLang="ja-JP" sz="1600" dirty="0"/>
              <a:t>On Component Begin Overlap (Sphere)</a:t>
            </a:r>
            <a:r>
              <a:rPr lang="ja-JP" altLang="en-US" sz="1600" dirty="0"/>
              <a:t>というノードが作られます</a:t>
            </a:r>
            <a:endParaRPr lang="en-US" altLang="ja-JP" sz="1600" dirty="0"/>
          </a:p>
          <a:p>
            <a:pPr marL="0" indent="0">
              <a:buNone/>
            </a:pPr>
            <a:r>
              <a:rPr lang="ja-JP" altLang="en-US" sz="1600" dirty="0"/>
              <a:t>これはコリジョンが</a:t>
            </a:r>
            <a:r>
              <a:rPr lang="en-US" altLang="ja-JP" sz="1600" dirty="0"/>
              <a:t>Overlap</a:t>
            </a:r>
            <a:r>
              <a:rPr lang="ja-JP" altLang="en-US" sz="1600" dirty="0"/>
              <a:t>の場合に、弾が別のものに当たった時に呼び出されます</a:t>
            </a:r>
            <a:endParaRPr lang="en-US" altLang="ja-JP" sz="1600" dirty="0"/>
          </a:p>
          <a:p>
            <a:pPr marL="0" indent="0">
              <a:buNone/>
            </a:pPr>
            <a:r>
              <a:rPr lang="ja-JP" altLang="en-US" sz="1600" dirty="0"/>
              <a:t>続いて図のようにノードを組んでください</a:t>
            </a:r>
            <a:endParaRPr lang="en-US" altLang="ja-JP" sz="1600" dirty="0"/>
          </a:p>
          <a:p>
            <a:pPr marL="0" indent="0">
              <a:buNone/>
            </a:pPr>
            <a:r>
              <a:rPr lang="ja-JP" altLang="en-US" sz="1600" dirty="0"/>
              <a:t>これで弾が当たった相手が敵の場合に弾を消去するようになりました</a:t>
            </a:r>
            <a:endParaRPr lang="en-US" altLang="ja-JP" sz="1600" dirty="0"/>
          </a:p>
        </p:txBody>
      </p:sp>
      <p:pic>
        <p:nvPicPr>
          <p:cNvPr id="2" name="図 1">
            <a:extLst>
              <a:ext uri="{FF2B5EF4-FFF2-40B4-BE49-F238E27FC236}">
                <a16:creationId xmlns:a16="http://schemas.microsoft.com/office/drawing/2014/main" id="{3BC8478F-9435-4F91-B47C-EB5FD73413C5}"/>
              </a:ext>
            </a:extLst>
          </p:cNvPr>
          <p:cNvPicPr>
            <a:picLocks noChangeAspect="1"/>
          </p:cNvPicPr>
          <p:nvPr/>
        </p:nvPicPr>
        <p:blipFill>
          <a:blip r:embed="rId2"/>
          <a:stretch>
            <a:fillRect/>
          </a:stretch>
        </p:blipFill>
        <p:spPr>
          <a:xfrm>
            <a:off x="838200" y="3418177"/>
            <a:ext cx="7589363" cy="2758785"/>
          </a:xfrm>
          <a:prstGeom prst="rect">
            <a:avLst/>
          </a:prstGeom>
        </p:spPr>
      </p:pic>
    </p:spTree>
    <p:extLst>
      <p:ext uri="{BB962C8B-B14F-4D97-AF65-F5344CB8AC3E}">
        <p14:creationId xmlns:p14="http://schemas.microsoft.com/office/powerpoint/2010/main" val="21755393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もう少し弾の当たり判定に手を加えます</a:t>
            </a:r>
            <a:endParaRPr lang="en-US" altLang="ja-JP" sz="1600" dirty="0"/>
          </a:p>
          <a:p>
            <a:pPr marL="0" indent="0">
              <a:buNone/>
            </a:pPr>
            <a:r>
              <a:rPr lang="ja-JP" altLang="en-US" sz="1600" dirty="0"/>
              <a:t>先程の処理ではただ消去されるだけで分かりにくいため爆発エフェクトを足します</a:t>
            </a:r>
            <a:endParaRPr lang="en-US" altLang="ja-JP" sz="1600" dirty="0"/>
          </a:p>
          <a:p>
            <a:pPr marL="0" indent="0">
              <a:buNone/>
            </a:pPr>
            <a:r>
              <a:rPr lang="en-US" altLang="ja-JP" sz="1600" dirty="0"/>
              <a:t>Branch</a:t>
            </a:r>
            <a:r>
              <a:rPr lang="ja-JP" altLang="en-US" sz="1600" dirty="0"/>
              <a:t>と</a:t>
            </a:r>
            <a:r>
              <a:rPr lang="en-US" altLang="ja-JP" sz="1600" dirty="0" err="1"/>
              <a:t>DestroyActor</a:t>
            </a:r>
            <a:r>
              <a:rPr lang="ja-JP" altLang="en-US" sz="1600" dirty="0"/>
              <a:t>の間に</a:t>
            </a:r>
            <a:r>
              <a:rPr lang="en-US" altLang="ja-JP" sz="1600" dirty="0"/>
              <a:t>Spawn Emitter at Location</a:t>
            </a:r>
            <a:r>
              <a:rPr lang="ja-JP" altLang="en-US" sz="1600" dirty="0"/>
              <a:t>を加えて</a:t>
            </a:r>
            <a:endParaRPr lang="en-US" altLang="ja-JP" sz="1600" dirty="0"/>
          </a:p>
          <a:p>
            <a:pPr marL="0" indent="0">
              <a:buNone/>
            </a:pPr>
            <a:r>
              <a:rPr lang="en-US" altLang="ja-JP" sz="1600" dirty="0"/>
              <a:t>Location</a:t>
            </a:r>
            <a:r>
              <a:rPr lang="ja-JP" altLang="en-US" sz="1600" dirty="0"/>
              <a:t>に弾の座標を渡します</a:t>
            </a:r>
            <a:endParaRPr lang="en-US" altLang="ja-JP" sz="1600" dirty="0"/>
          </a:p>
          <a:p>
            <a:pPr marL="0" indent="0">
              <a:buNone/>
            </a:pPr>
            <a:r>
              <a:rPr lang="ja-JP" altLang="en-US" sz="1600" dirty="0"/>
              <a:t>爆発エフェクトは</a:t>
            </a:r>
            <a:r>
              <a:rPr lang="en-US" altLang="ja-JP" sz="1600" dirty="0" err="1"/>
              <a:t>P_Explosion</a:t>
            </a:r>
            <a:r>
              <a:rPr lang="ja-JP" altLang="en-US" sz="1600" dirty="0"/>
              <a:t>を使用します</a:t>
            </a:r>
            <a:endParaRPr lang="en-US" altLang="ja-JP" sz="1600" dirty="0"/>
          </a:p>
        </p:txBody>
      </p:sp>
      <p:pic>
        <p:nvPicPr>
          <p:cNvPr id="3" name="図 2">
            <a:extLst>
              <a:ext uri="{FF2B5EF4-FFF2-40B4-BE49-F238E27FC236}">
                <a16:creationId xmlns:a16="http://schemas.microsoft.com/office/drawing/2014/main" id="{CF854AA7-2D4C-4323-A3DA-3D95614480C4}"/>
              </a:ext>
            </a:extLst>
          </p:cNvPr>
          <p:cNvPicPr>
            <a:picLocks noChangeAspect="1"/>
          </p:cNvPicPr>
          <p:nvPr/>
        </p:nvPicPr>
        <p:blipFill>
          <a:blip r:embed="rId2"/>
          <a:stretch>
            <a:fillRect/>
          </a:stretch>
        </p:blipFill>
        <p:spPr>
          <a:xfrm>
            <a:off x="838200" y="3496276"/>
            <a:ext cx="5257800" cy="2680686"/>
          </a:xfrm>
          <a:prstGeom prst="rect">
            <a:avLst/>
          </a:prstGeom>
        </p:spPr>
      </p:pic>
      <p:pic>
        <p:nvPicPr>
          <p:cNvPr id="5" name="図 4">
            <a:extLst>
              <a:ext uri="{FF2B5EF4-FFF2-40B4-BE49-F238E27FC236}">
                <a16:creationId xmlns:a16="http://schemas.microsoft.com/office/drawing/2014/main" id="{0D98A77F-7AFB-460F-B069-F8E3DCA78296}"/>
              </a:ext>
            </a:extLst>
          </p:cNvPr>
          <p:cNvPicPr>
            <a:picLocks noChangeAspect="1"/>
          </p:cNvPicPr>
          <p:nvPr/>
        </p:nvPicPr>
        <p:blipFill>
          <a:blip r:embed="rId3"/>
          <a:stretch>
            <a:fillRect/>
          </a:stretch>
        </p:blipFill>
        <p:spPr>
          <a:xfrm>
            <a:off x="7409468" y="2717500"/>
            <a:ext cx="3001592" cy="3459461"/>
          </a:xfrm>
          <a:prstGeom prst="rect">
            <a:avLst/>
          </a:prstGeom>
        </p:spPr>
      </p:pic>
    </p:spTree>
    <p:extLst>
      <p:ext uri="{BB962C8B-B14F-4D97-AF65-F5344CB8AC3E}">
        <p14:creationId xmlns:p14="http://schemas.microsoft.com/office/powerpoint/2010/main" val="5465432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これで弾が敵に当たると弾が消えて爆発エフェクトが出るようになりました</a:t>
            </a:r>
            <a:endParaRPr lang="en-US" altLang="ja-JP" sz="1800" dirty="0"/>
          </a:p>
        </p:txBody>
      </p:sp>
      <p:pic>
        <p:nvPicPr>
          <p:cNvPr id="2" name="図 1">
            <a:extLst>
              <a:ext uri="{FF2B5EF4-FFF2-40B4-BE49-F238E27FC236}">
                <a16:creationId xmlns:a16="http://schemas.microsoft.com/office/drawing/2014/main" id="{2DDE50FB-2D9A-4326-AA26-C2254E0305E3}"/>
              </a:ext>
            </a:extLst>
          </p:cNvPr>
          <p:cNvPicPr>
            <a:picLocks noChangeAspect="1"/>
          </p:cNvPicPr>
          <p:nvPr/>
        </p:nvPicPr>
        <p:blipFill>
          <a:blip r:embed="rId2"/>
          <a:stretch>
            <a:fillRect/>
          </a:stretch>
        </p:blipFill>
        <p:spPr>
          <a:xfrm>
            <a:off x="838199" y="2171334"/>
            <a:ext cx="7114309" cy="4005629"/>
          </a:xfrm>
          <a:prstGeom prst="rect">
            <a:avLst/>
          </a:prstGeom>
        </p:spPr>
      </p:pic>
    </p:spTree>
    <p:extLst>
      <p:ext uri="{BB962C8B-B14F-4D97-AF65-F5344CB8AC3E}">
        <p14:creationId xmlns:p14="http://schemas.microsoft.com/office/powerpoint/2010/main" val="1350387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爆発エフェクトを出すタイミングが分かったので、爆発エフェクトを改良します</a:t>
            </a:r>
            <a:endParaRPr lang="en-US" altLang="ja-JP" sz="1600" dirty="0"/>
          </a:p>
          <a:p>
            <a:pPr marL="0" indent="0">
              <a:buNone/>
            </a:pPr>
            <a:r>
              <a:rPr lang="en-US" altLang="ja-JP" sz="1600" dirty="0" err="1"/>
              <a:t>PrimitiveShooter</a:t>
            </a:r>
            <a:r>
              <a:rPr lang="en-US" altLang="ja-JP" sz="1600" dirty="0"/>
              <a:t> -&gt; Particles -&gt; Emitter </a:t>
            </a:r>
            <a:r>
              <a:rPr lang="ja-JP" altLang="en-US" sz="1600" dirty="0"/>
              <a:t>以下にまた</a:t>
            </a:r>
            <a:r>
              <a:rPr lang="en-US" altLang="ja-JP" sz="1600" dirty="0"/>
              <a:t>Niagara Emitter</a:t>
            </a:r>
            <a:r>
              <a:rPr lang="ja-JP" altLang="en-US" sz="1600" dirty="0"/>
              <a:t>を追加します</a:t>
            </a:r>
            <a:endParaRPr lang="en-US" altLang="ja-JP" sz="1600" dirty="0"/>
          </a:p>
          <a:p>
            <a:pPr marL="0" indent="0">
              <a:buNone/>
            </a:pPr>
            <a:r>
              <a:rPr lang="en-US" altLang="ja-JP" sz="1600" dirty="0" err="1"/>
              <a:t>Nigara</a:t>
            </a:r>
            <a:r>
              <a:rPr lang="ja-JP" altLang="en-US" sz="1600" dirty="0"/>
              <a:t> </a:t>
            </a:r>
            <a:r>
              <a:rPr lang="en-US" altLang="ja-JP" sz="1600" dirty="0"/>
              <a:t>Emitter</a:t>
            </a:r>
            <a:r>
              <a:rPr lang="ja-JP" altLang="en-US" sz="1600" dirty="0"/>
              <a:t>はコンテンツブラウザ上で右クリックして</a:t>
            </a:r>
            <a:endParaRPr lang="en-US" altLang="ja-JP" sz="1600" dirty="0"/>
          </a:p>
          <a:p>
            <a:pPr marL="0" indent="0">
              <a:buNone/>
            </a:pPr>
            <a:r>
              <a:rPr lang="en-US" altLang="ja-JP" sz="1600" dirty="0"/>
              <a:t>FX -&gt; </a:t>
            </a:r>
            <a:r>
              <a:rPr lang="ja-JP" altLang="en-US" sz="1600" dirty="0"/>
              <a:t>ナイアガラエミッタ から作成可能です</a:t>
            </a:r>
            <a:endParaRPr lang="en-US" altLang="ja-JP" sz="1600" dirty="0"/>
          </a:p>
          <a:p>
            <a:pPr marL="0" indent="0">
              <a:buNone/>
            </a:pPr>
            <a:r>
              <a:rPr lang="ja-JP" altLang="en-US" sz="1600" dirty="0"/>
              <a:t>前回同様に既存のエミッタから継承して</a:t>
            </a:r>
            <a:r>
              <a:rPr lang="en-US" altLang="ja-JP" sz="1600" dirty="0"/>
              <a:t>Omnidirectional Burst</a:t>
            </a:r>
            <a:r>
              <a:rPr lang="ja-JP" altLang="en-US" sz="1600" dirty="0"/>
              <a:t>を選択します</a:t>
            </a:r>
            <a:endParaRPr lang="en-US" altLang="ja-JP" sz="1600" dirty="0"/>
          </a:p>
          <a:p>
            <a:pPr marL="0" indent="0">
              <a:buNone/>
            </a:pPr>
            <a:r>
              <a:rPr lang="ja-JP" altLang="en-US" sz="1600" dirty="0"/>
              <a:t>名前は</a:t>
            </a:r>
            <a:r>
              <a:rPr lang="en-US" altLang="ja-JP" sz="1600" dirty="0" err="1"/>
              <a:t>NE_HitBurst</a:t>
            </a:r>
            <a:r>
              <a:rPr lang="ja-JP" altLang="en-US" sz="1600" dirty="0"/>
              <a:t>としました</a:t>
            </a:r>
            <a:endParaRPr lang="en-US" altLang="ja-JP" sz="1600" dirty="0"/>
          </a:p>
        </p:txBody>
      </p:sp>
      <p:pic>
        <p:nvPicPr>
          <p:cNvPr id="5" name="図 4">
            <a:extLst>
              <a:ext uri="{FF2B5EF4-FFF2-40B4-BE49-F238E27FC236}">
                <a16:creationId xmlns:a16="http://schemas.microsoft.com/office/drawing/2014/main" id="{AD1479EE-85AC-43F1-86DE-82E7511D67D9}"/>
              </a:ext>
            </a:extLst>
          </p:cNvPr>
          <p:cNvPicPr>
            <a:picLocks noChangeAspect="1"/>
          </p:cNvPicPr>
          <p:nvPr/>
        </p:nvPicPr>
        <p:blipFill>
          <a:blip r:embed="rId2"/>
          <a:stretch>
            <a:fillRect/>
          </a:stretch>
        </p:blipFill>
        <p:spPr>
          <a:xfrm>
            <a:off x="8174182" y="2700120"/>
            <a:ext cx="3179618" cy="3476843"/>
          </a:xfrm>
          <a:prstGeom prst="rect">
            <a:avLst/>
          </a:prstGeom>
        </p:spPr>
      </p:pic>
      <p:pic>
        <p:nvPicPr>
          <p:cNvPr id="6" name="図 5">
            <a:extLst>
              <a:ext uri="{FF2B5EF4-FFF2-40B4-BE49-F238E27FC236}">
                <a16:creationId xmlns:a16="http://schemas.microsoft.com/office/drawing/2014/main" id="{700D5D85-40EB-4EC9-8110-170E2370355F}"/>
              </a:ext>
            </a:extLst>
          </p:cNvPr>
          <p:cNvPicPr>
            <a:picLocks noChangeAspect="1"/>
          </p:cNvPicPr>
          <p:nvPr/>
        </p:nvPicPr>
        <p:blipFill>
          <a:blip r:embed="rId3"/>
          <a:stretch>
            <a:fillRect/>
          </a:stretch>
        </p:blipFill>
        <p:spPr>
          <a:xfrm>
            <a:off x="838200" y="4119276"/>
            <a:ext cx="2838846" cy="2057687"/>
          </a:xfrm>
          <a:prstGeom prst="rect">
            <a:avLst/>
          </a:prstGeom>
        </p:spPr>
      </p:pic>
    </p:spTree>
    <p:extLst>
      <p:ext uri="{BB962C8B-B14F-4D97-AF65-F5344CB8AC3E}">
        <p14:creationId xmlns:p14="http://schemas.microsoft.com/office/powerpoint/2010/main" val="2522239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err="1"/>
              <a:t>NE_HitBurst</a:t>
            </a:r>
            <a:r>
              <a:rPr lang="ja-JP" altLang="en-US" sz="1600" dirty="0"/>
              <a:t>を開くと</a:t>
            </a:r>
            <a:endParaRPr lang="en-US" altLang="ja-JP" sz="1600" dirty="0"/>
          </a:p>
          <a:p>
            <a:pPr marL="0" indent="0">
              <a:buNone/>
            </a:pPr>
            <a:r>
              <a:rPr lang="en-US" altLang="ja-JP" sz="1600" dirty="0"/>
              <a:t>1. </a:t>
            </a:r>
            <a:r>
              <a:rPr lang="ja-JP" altLang="en-US" sz="1600" dirty="0"/>
              <a:t>パーティクルのスポーンの</a:t>
            </a:r>
            <a:r>
              <a:rPr lang="en-US" altLang="ja-JP" sz="1600" dirty="0" err="1"/>
              <a:t>LifeTime</a:t>
            </a:r>
            <a:r>
              <a:rPr lang="ja-JP" altLang="en-US" sz="1600" dirty="0"/>
              <a:t>を</a:t>
            </a:r>
            <a:r>
              <a:rPr lang="en-US" altLang="ja-JP" sz="1600" dirty="0"/>
              <a:t>0.5</a:t>
            </a:r>
            <a:r>
              <a:rPr lang="ja-JP" altLang="en-US" sz="1600" dirty="0"/>
              <a:t>と</a:t>
            </a:r>
            <a:r>
              <a:rPr lang="en-US" altLang="ja-JP" sz="1600" dirty="0"/>
              <a:t>1.0</a:t>
            </a:r>
            <a:r>
              <a:rPr lang="ja-JP" altLang="en-US" sz="1600" dirty="0"/>
              <a:t>に変更</a:t>
            </a:r>
            <a:endParaRPr lang="en-US" altLang="ja-JP" sz="1600" dirty="0"/>
          </a:p>
          <a:p>
            <a:pPr marL="0" indent="0">
              <a:buNone/>
            </a:pPr>
            <a:endParaRPr lang="en-US" altLang="ja-JP" sz="1600" dirty="0"/>
          </a:p>
          <a:p>
            <a:pPr marL="0" indent="0">
              <a:buNone/>
            </a:pPr>
            <a:endParaRPr lang="en-US" altLang="ja-JP" sz="1600" dirty="0"/>
          </a:p>
          <a:p>
            <a:pPr marL="0" indent="0">
              <a:buNone/>
            </a:pPr>
            <a:r>
              <a:rPr lang="en-US" altLang="ja-JP" sz="1600" dirty="0"/>
              <a:t>2. </a:t>
            </a:r>
            <a:r>
              <a:rPr lang="ja-JP" altLang="en-US" sz="1600" dirty="0"/>
              <a:t>パーティクル更新の</a:t>
            </a:r>
            <a:endParaRPr lang="en-US" altLang="ja-JP" sz="1600" dirty="0"/>
          </a:p>
          <a:p>
            <a:pPr marL="0" indent="0">
              <a:buNone/>
            </a:pPr>
            <a:r>
              <a:rPr lang="ja-JP" altLang="en-US" sz="1600" dirty="0"/>
              <a:t>　</a:t>
            </a:r>
            <a:r>
              <a:rPr lang="en-US" altLang="ja-JP" sz="1600" dirty="0"/>
              <a:t>Gravity Force</a:t>
            </a:r>
            <a:r>
              <a:rPr lang="ja-JP" altLang="en-US" sz="1600" dirty="0"/>
              <a:t>の</a:t>
            </a:r>
            <a:r>
              <a:rPr lang="en-US" altLang="ja-JP" sz="1600" dirty="0"/>
              <a:t>Z</a:t>
            </a:r>
            <a:r>
              <a:rPr lang="ja-JP" altLang="en-US" sz="1600" dirty="0"/>
              <a:t>を</a:t>
            </a:r>
            <a:r>
              <a:rPr lang="en-US" altLang="ja-JP" sz="1600" dirty="0"/>
              <a:t>-500.0 </a:t>
            </a:r>
            <a:r>
              <a:rPr lang="ja-JP" altLang="en-US" sz="1600" dirty="0"/>
              <a:t>に変更</a:t>
            </a:r>
            <a:endParaRPr lang="en-US" altLang="ja-JP" sz="1600" dirty="0"/>
          </a:p>
          <a:p>
            <a:pPr marL="0" indent="0">
              <a:buNone/>
            </a:pPr>
            <a:endParaRPr lang="en-US" altLang="ja-JP" sz="1600" dirty="0"/>
          </a:p>
          <a:p>
            <a:pPr marL="0" indent="0">
              <a:buNone/>
            </a:pPr>
            <a:r>
              <a:rPr lang="en-US" altLang="ja-JP" sz="1600" dirty="0"/>
              <a:t>3. </a:t>
            </a:r>
            <a:r>
              <a:rPr lang="ja-JP" altLang="en-US" sz="1600" dirty="0"/>
              <a:t>パーティクル更新の</a:t>
            </a:r>
            <a:endParaRPr lang="en-US" altLang="ja-JP" sz="1600" dirty="0"/>
          </a:p>
          <a:p>
            <a:pPr marL="0" indent="0">
              <a:buNone/>
            </a:pPr>
            <a:r>
              <a:rPr lang="ja-JP" altLang="en-US" sz="1600" dirty="0"/>
              <a:t>　</a:t>
            </a:r>
            <a:r>
              <a:rPr lang="en-US" altLang="ja-JP" sz="1600" dirty="0"/>
              <a:t>Scale Color</a:t>
            </a:r>
            <a:r>
              <a:rPr lang="ja-JP" altLang="en-US" sz="1600" dirty="0"/>
              <a:t>の</a:t>
            </a:r>
            <a:r>
              <a:rPr lang="en-US" altLang="ja-JP" sz="1600" dirty="0"/>
              <a:t>Scale RGB</a:t>
            </a:r>
            <a:r>
              <a:rPr lang="ja-JP" altLang="en-US" sz="1600" dirty="0"/>
              <a:t>を</a:t>
            </a:r>
            <a:endParaRPr lang="en-US" altLang="ja-JP" sz="1600" dirty="0"/>
          </a:p>
          <a:p>
            <a:pPr marL="0" indent="0">
              <a:buNone/>
            </a:pPr>
            <a:r>
              <a:rPr lang="ja-JP" altLang="en-US" sz="1600" dirty="0"/>
              <a:t>　</a:t>
            </a:r>
            <a:r>
              <a:rPr lang="en-US" altLang="ja-JP" sz="1600" dirty="0"/>
              <a:t>X:200.0, Y: 50.0 </a:t>
            </a:r>
            <a:r>
              <a:rPr lang="ja-JP" altLang="en-US" sz="1600" dirty="0"/>
              <a:t>に変更</a:t>
            </a:r>
            <a:endParaRPr lang="en-US" altLang="ja-JP" sz="1600" dirty="0"/>
          </a:p>
          <a:p>
            <a:pPr marL="0" indent="0">
              <a:buNone/>
            </a:pPr>
            <a:endParaRPr lang="en-US" altLang="ja-JP" sz="1600" dirty="0"/>
          </a:p>
          <a:p>
            <a:pPr marL="0" indent="0">
              <a:buNone/>
            </a:pPr>
            <a:r>
              <a:rPr lang="en-US" altLang="ja-JP" sz="1600" dirty="0"/>
              <a:t>4.</a:t>
            </a:r>
            <a:r>
              <a:rPr lang="ja-JP" altLang="en-US" sz="1600" dirty="0"/>
              <a:t>コンパイルして適用</a:t>
            </a:r>
            <a:endParaRPr lang="en-US" altLang="ja-JP" sz="1600" dirty="0"/>
          </a:p>
        </p:txBody>
      </p:sp>
      <p:pic>
        <p:nvPicPr>
          <p:cNvPr id="2" name="図 1">
            <a:extLst>
              <a:ext uri="{FF2B5EF4-FFF2-40B4-BE49-F238E27FC236}">
                <a16:creationId xmlns:a16="http://schemas.microsoft.com/office/drawing/2014/main" id="{E21BD409-4677-4947-A470-F0E9A6A923E0}"/>
              </a:ext>
            </a:extLst>
          </p:cNvPr>
          <p:cNvPicPr>
            <a:picLocks noChangeAspect="1"/>
          </p:cNvPicPr>
          <p:nvPr/>
        </p:nvPicPr>
        <p:blipFill>
          <a:blip r:embed="rId2"/>
          <a:stretch>
            <a:fillRect/>
          </a:stretch>
        </p:blipFill>
        <p:spPr>
          <a:xfrm>
            <a:off x="6390582" y="1825625"/>
            <a:ext cx="4963218" cy="1305107"/>
          </a:xfrm>
          <a:prstGeom prst="rect">
            <a:avLst/>
          </a:prstGeom>
        </p:spPr>
      </p:pic>
      <p:pic>
        <p:nvPicPr>
          <p:cNvPr id="3" name="図 2">
            <a:extLst>
              <a:ext uri="{FF2B5EF4-FFF2-40B4-BE49-F238E27FC236}">
                <a16:creationId xmlns:a16="http://schemas.microsoft.com/office/drawing/2014/main" id="{D1AB4813-6686-4171-BEF1-874BFB6AD01A}"/>
              </a:ext>
            </a:extLst>
          </p:cNvPr>
          <p:cNvPicPr>
            <a:picLocks noChangeAspect="1"/>
          </p:cNvPicPr>
          <p:nvPr/>
        </p:nvPicPr>
        <p:blipFill>
          <a:blip r:embed="rId3"/>
          <a:stretch>
            <a:fillRect/>
          </a:stretch>
        </p:blipFill>
        <p:spPr>
          <a:xfrm>
            <a:off x="5586800" y="3429000"/>
            <a:ext cx="5767000" cy="751197"/>
          </a:xfrm>
          <a:prstGeom prst="rect">
            <a:avLst/>
          </a:prstGeom>
        </p:spPr>
      </p:pic>
      <p:pic>
        <p:nvPicPr>
          <p:cNvPr id="7" name="図 6">
            <a:extLst>
              <a:ext uri="{FF2B5EF4-FFF2-40B4-BE49-F238E27FC236}">
                <a16:creationId xmlns:a16="http://schemas.microsoft.com/office/drawing/2014/main" id="{621706DB-3DB9-4EC5-9D77-641C97A1B666}"/>
              </a:ext>
            </a:extLst>
          </p:cNvPr>
          <p:cNvPicPr>
            <a:picLocks noChangeAspect="1"/>
          </p:cNvPicPr>
          <p:nvPr/>
        </p:nvPicPr>
        <p:blipFill>
          <a:blip r:embed="rId4"/>
          <a:stretch>
            <a:fillRect/>
          </a:stretch>
        </p:blipFill>
        <p:spPr>
          <a:xfrm>
            <a:off x="5586798" y="4264867"/>
            <a:ext cx="5767001" cy="1912095"/>
          </a:xfrm>
          <a:prstGeom prst="rect">
            <a:avLst/>
          </a:prstGeom>
        </p:spPr>
      </p:pic>
      <p:pic>
        <p:nvPicPr>
          <p:cNvPr id="8" name="図 7">
            <a:extLst>
              <a:ext uri="{FF2B5EF4-FFF2-40B4-BE49-F238E27FC236}">
                <a16:creationId xmlns:a16="http://schemas.microsoft.com/office/drawing/2014/main" id="{D591DF15-1E30-4D2D-84D6-70D80AA7FEAC}"/>
              </a:ext>
            </a:extLst>
          </p:cNvPr>
          <p:cNvPicPr>
            <a:picLocks noChangeAspect="1"/>
          </p:cNvPicPr>
          <p:nvPr/>
        </p:nvPicPr>
        <p:blipFill>
          <a:blip r:embed="rId5"/>
          <a:stretch>
            <a:fillRect/>
          </a:stretch>
        </p:blipFill>
        <p:spPr>
          <a:xfrm>
            <a:off x="3920730" y="5586330"/>
            <a:ext cx="1524213" cy="590632"/>
          </a:xfrm>
          <a:prstGeom prst="rect">
            <a:avLst/>
          </a:prstGeom>
        </p:spPr>
      </p:pic>
    </p:spTree>
    <p:extLst>
      <p:ext uri="{BB962C8B-B14F-4D97-AF65-F5344CB8AC3E}">
        <p14:creationId xmlns:p14="http://schemas.microsoft.com/office/powerpoint/2010/main" val="3620076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t>プロジェクト設定を変更しよう</a:t>
            </a:r>
            <a:endParaRPr lang="en-US" altLang="ja-JP" dirty="0"/>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solidFill>
                <a:schemeClr val="tx1">
                  <a:lumMod val="50000"/>
                </a:schemeClr>
              </a:solidFill>
            </a:endParaRPr>
          </a:p>
          <a:p>
            <a:endParaRPr lang="en-US" altLang="ja-JP" dirty="0">
              <a:solidFill>
                <a:schemeClr val="tx1">
                  <a:lumMod val="50000"/>
                </a:schemeClr>
              </a:solidFill>
            </a:endParaRPr>
          </a:p>
        </p:txBody>
      </p:sp>
    </p:spTree>
    <p:extLst>
      <p:ext uri="{BB962C8B-B14F-4D97-AF65-F5344CB8AC3E}">
        <p14:creationId xmlns:p14="http://schemas.microsoft.com/office/powerpoint/2010/main" val="41704355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コンテンツブラウザの</a:t>
            </a:r>
            <a:r>
              <a:rPr lang="en-US" altLang="ja-JP" sz="1600" dirty="0" err="1"/>
              <a:t>NE_HitBurst</a:t>
            </a:r>
            <a:r>
              <a:rPr lang="ja-JP" altLang="en-US" sz="1600" dirty="0"/>
              <a:t>を右クリックして</a:t>
            </a:r>
            <a:endParaRPr lang="en-US" altLang="ja-JP" sz="1600" dirty="0"/>
          </a:p>
          <a:p>
            <a:pPr marL="0" indent="0">
              <a:buNone/>
            </a:pPr>
            <a:r>
              <a:rPr lang="ja-JP" altLang="en-US" sz="1600" dirty="0"/>
              <a:t>ナイアガラシステムを作成</a:t>
            </a:r>
            <a:endParaRPr lang="en-US" altLang="ja-JP" sz="1600" dirty="0"/>
          </a:p>
          <a:p>
            <a:pPr marL="0" indent="0">
              <a:buNone/>
            </a:pPr>
            <a:r>
              <a:rPr lang="ja-JP" altLang="en-US" sz="1600" dirty="0"/>
              <a:t>作成した</a:t>
            </a:r>
            <a:r>
              <a:rPr lang="en-US" altLang="ja-JP" sz="1600" dirty="0"/>
              <a:t>System</a:t>
            </a:r>
            <a:r>
              <a:rPr lang="ja-JP" altLang="en-US" sz="1600" dirty="0"/>
              <a:t>の名前を</a:t>
            </a:r>
            <a:r>
              <a:rPr lang="en-US" altLang="ja-JP" sz="1600" dirty="0" err="1"/>
              <a:t>NS_HitBurst</a:t>
            </a:r>
            <a:r>
              <a:rPr lang="en-US" altLang="ja-JP" sz="1600" dirty="0"/>
              <a:t> </a:t>
            </a:r>
            <a:r>
              <a:rPr lang="ja-JP" altLang="en-US" sz="1600" dirty="0"/>
              <a:t>に変更</a:t>
            </a:r>
            <a:endParaRPr lang="en-US" altLang="ja-JP" sz="1600" dirty="0"/>
          </a:p>
          <a:p>
            <a:pPr marL="0" indent="0">
              <a:buNone/>
            </a:pPr>
            <a:r>
              <a:rPr lang="en-US" altLang="ja-JP" sz="1600" dirty="0" err="1"/>
              <a:t>NS_HitBurst</a:t>
            </a:r>
            <a:r>
              <a:rPr lang="ja-JP" altLang="en-US" sz="1600" dirty="0"/>
              <a:t>を</a:t>
            </a:r>
            <a:r>
              <a:rPr lang="en-US" altLang="ja-JP" sz="1600" dirty="0" err="1"/>
              <a:t>Partcles</a:t>
            </a:r>
            <a:r>
              <a:rPr lang="en-US" altLang="ja-JP" sz="1600" dirty="0"/>
              <a:t> -&gt; System</a:t>
            </a:r>
            <a:r>
              <a:rPr lang="ja-JP" altLang="en-US" sz="1600" dirty="0"/>
              <a:t>にドラッグ</a:t>
            </a:r>
            <a:endParaRPr lang="en-US" altLang="ja-JP" sz="1600" dirty="0"/>
          </a:p>
          <a:p>
            <a:pPr marL="0" indent="0">
              <a:buNone/>
            </a:pPr>
            <a:r>
              <a:rPr lang="ja-JP" altLang="en-US" sz="1600" dirty="0"/>
              <a:t>ここに移動を選択</a:t>
            </a:r>
            <a:endParaRPr lang="en-US" altLang="ja-JP" sz="1600" dirty="0"/>
          </a:p>
          <a:p>
            <a:pPr marL="0" indent="0">
              <a:buNone/>
            </a:pPr>
            <a:endParaRPr lang="en-US" altLang="ja-JP" sz="1600" dirty="0"/>
          </a:p>
          <a:p>
            <a:pPr marL="0" indent="0">
              <a:buNone/>
            </a:pPr>
            <a:endParaRPr lang="en-US" altLang="ja-JP" sz="1600" dirty="0"/>
          </a:p>
        </p:txBody>
      </p:sp>
      <p:pic>
        <p:nvPicPr>
          <p:cNvPr id="5" name="図 4">
            <a:extLst>
              <a:ext uri="{FF2B5EF4-FFF2-40B4-BE49-F238E27FC236}">
                <a16:creationId xmlns:a16="http://schemas.microsoft.com/office/drawing/2014/main" id="{4C46AAF0-EC48-409B-AEEA-58FC28089757}"/>
              </a:ext>
            </a:extLst>
          </p:cNvPr>
          <p:cNvPicPr>
            <a:picLocks noChangeAspect="1"/>
          </p:cNvPicPr>
          <p:nvPr/>
        </p:nvPicPr>
        <p:blipFill>
          <a:blip r:embed="rId2"/>
          <a:stretch>
            <a:fillRect/>
          </a:stretch>
        </p:blipFill>
        <p:spPr>
          <a:xfrm>
            <a:off x="3895436" y="3965391"/>
            <a:ext cx="2881745" cy="2211572"/>
          </a:xfrm>
          <a:prstGeom prst="rect">
            <a:avLst/>
          </a:prstGeom>
        </p:spPr>
      </p:pic>
      <p:pic>
        <p:nvPicPr>
          <p:cNvPr id="6" name="図 5">
            <a:extLst>
              <a:ext uri="{FF2B5EF4-FFF2-40B4-BE49-F238E27FC236}">
                <a16:creationId xmlns:a16="http://schemas.microsoft.com/office/drawing/2014/main" id="{B033029A-3A98-4E38-87C3-0D9F03174EA8}"/>
              </a:ext>
            </a:extLst>
          </p:cNvPr>
          <p:cNvPicPr>
            <a:picLocks noChangeAspect="1"/>
          </p:cNvPicPr>
          <p:nvPr/>
        </p:nvPicPr>
        <p:blipFill>
          <a:blip r:embed="rId3"/>
          <a:stretch>
            <a:fillRect/>
          </a:stretch>
        </p:blipFill>
        <p:spPr>
          <a:xfrm>
            <a:off x="7460291" y="1626604"/>
            <a:ext cx="3893509" cy="4550359"/>
          </a:xfrm>
          <a:prstGeom prst="rect">
            <a:avLst/>
          </a:prstGeom>
        </p:spPr>
      </p:pic>
    </p:spTree>
    <p:extLst>
      <p:ext uri="{BB962C8B-B14F-4D97-AF65-F5344CB8AC3E}">
        <p14:creationId xmlns:p14="http://schemas.microsoft.com/office/powerpoint/2010/main" val="33697804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err="1"/>
              <a:t>BP_PlayerBullet</a:t>
            </a:r>
            <a:r>
              <a:rPr lang="ja-JP" altLang="en-US" sz="1600" dirty="0"/>
              <a:t>を再び開いて</a:t>
            </a:r>
            <a:r>
              <a:rPr lang="en-US" altLang="ja-JP" sz="1600" dirty="0"/>
              <a:t>Blueprint</a:t>
            </a:r>
            <a:r>
              <a:rPr lang="ja-JP" altLang="en-US" sz="1600" dirty="0"/>
              <a:t>を編集する</a:t>
            </a:r>
            <a:endParaRPr lang="en-US" altLang="ja-JP" sz="1600" dirty="0"/>
          </a:p>
          <a:p>
            <a:pPr marL="0" indent="0">
              <a:buNone/>
            </a:pPr>
            <a:r>
              <a:rPr lang="en-US" altLang="ja-JP" sz="1600" dirty="0"/>
              <a:t>Spawn Emitter at Location</a:t>
            </a:r>
            <a:r>
              <a:rPr lang="ja-JP" altLang="en-US" sz="1600" dirty="0"/>
              <a:t>を削除して</a:t>
            </a:r>
            <a:endParaRPr lang="en-US" altLang="ja-JP" sz="1600" dirty="0"/>
          </a:p>
          <a:p>
            <a:pPr marL="0" indent="0">
              <a:buNone/>
            </a:pPr>
            <a:r>
              <a:rPr lang="en-US" altLang="ja-JP" sz="1600" dirty="0"/>
              <a:t>Spawn System at Location</a:t>
            </a:r>
            <a:r>
              <a:rPr lang="ja-JP" altLang="en-US" sz="1600" dirty="0"/>
              <a:t>を呼び出し</a:t>
            </a:r>
            <a:endParaRPr lang="en-US" altLang="ja-JP" sz="1600" dirty="0"/>
          </a:p>
          <a:p>
            <a:pPr marL="0" indent="0">
              <a:buNone/>
            </a:pPr>
            <a:r>
              <a:rPr lang="en-US" altLang="ja-JP" sz="1600" dirty="0"/>
              <a:t>System Template </a:t>
            </a:r>
            <a:r>
              <a:rPr lang="ja-JP" altLang="en-US" sz="1600" dirty="0"/>
              <a:t>に</a:t>
            </a:r>
            <a:r>
              <a:rPr lang="en-US" altLang="ja-JP" sz="1600" dirty="0" err="1"/>
              <a:t>NS_HitBurst</a:t>
            </a:r>
            <a:r>
              <a:rPr lang="ja-JP" altLang="en-US" sz="1600" dirty="0"/>
              <a:t>を設定</a:t>
            </a:r>
            <a:endParaRPr lang="en-US" altLang="ja-JP" sz="1600" dirty="0"/>
          </a:p>
        </p:txBody>
      </p:sp>
      <p:pic>
        <p:nvPicPr>
          <p:cNvPr id="2" name="図 1">
            <a:extLst>
              <a:ext uri="{FF2B5EF4-FFF2-40B4-BE49-F238E27FC236}">
                <a16:creationId xmlns:a16="http://schemas.microsoft.com/office/drawing/2014/main" id="{88179FBF-DE9F-4EA5-9634-E69CED370B3A}"/>
              </a:ext>
            </a:extLst>
          </p:cNvPr>
          <p:cNvPicPr>
            <a:picLocks noChangeAspect="1"/>
          </p:cNvPicPr>
          <p:nvPr/>
        </p:nvPicPr>
        <p:blipFill>
          <a:blip r:embed="rId2"/>
          <a:stretch>
            <a:fillRect/>
          </a:stretch>
        </p:blipFill>
        <p:spPr>
          <a:xfrm>
            <a:off x="838200" y="3214275"/>
            <a:ext cx="5792008" cy="2962688"/>
          </a:xfrm>
          <a:prstGeom prst="rect">
            <a:avLst/>
          </a:prstGeom>
        </p:spPr>
      </p:pic>
      <p:pic>
        <p:nvPicPr>
          <p:cNvPr id="3" name="図 2">
            <a:extLst>
              <a:ext uri="{FF2B5EF4-FFF2-40B4-BE49-F238E27FC236}">
                <a16:creationId xmlns:a16="http://schemas.microsoft.com/office/drawing/2014/main" id="{D6F1F9A1-A98D-4C66-972C-7BA607C67177}"/>
              </a:ext>
            </a:extLst>
          </p:cNvPr>
          <p:cNvPicPr>
            <a:picLocks noChangeAspect="1"/>
          </p:cNvPicPr>
          <p:nvPr/>
        </p:nvPicPr>
        <p:blipFill>
          <a:blip r:embed="rId3"/>
          <a:stretch>
            <a:fillRect/>
          </a:stretch>
        </p:blipFill>
        <p:spPr>
          <a:xfrm>
            <a:off x="7343949" y="3662012"/>
            <a:ext cx="3296110" cy="2514951"/>
          </a:xfrm>
          <a:prstGeom prst="rect">
            <a:avLst/>
          </a:prstGeom>
        </p:spPr>
      </p:pic>
    </p:spTree>
    <p:extLst>
      <p:ext uri="{BB962C8B-B14F-4D97-AF65-F5344CB8AC3E}">
        <p14:creationId xmlns:p14="http://schemas.microsoft.com/office/powerpoint/2010/main" val="2030713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実行してエフェクトが変わっていることを確認</a:t>
            </a:r>
            <a:endParaRPr lang="en-US" altLang="ja-JP" sz="1600" dirty="0"/>
          </a:p>
        </p:txBody>
      </p:sp>
      <p:pic>
        <p:nvPicPr>
          <p:cNvPr id="7" name="図 6">
            <a:extLst>
              <a:ext uri="{FF2B5EF4-FFF2-40B4-BE49-F238E27FC236}">
                <a16:creationId xmlns:a16="http://schemas.microsoft.com/office/drawing/2014/main" id="{C81201FA-F51B-4AF5-97E6-78BB9B15FCD9}"/>
              </a:ext>
            </a:extLst>
          </p:cNvPr>
          <p:cNvPicPr>
            <a:picLocks noChangeAspect="1"/>
          </p:cNvPicPr>
          <p:nvPr/>
        </p:nvPicPr>
        <p:blipFill>
          <a:blip r:embed="rId2"/>
          <a:stretch>
            <a:fillRect/>
          </a:stretch>
        </p:blipFill>
        <p:spPr>
          <a:xfrm>
            <a:off x="838201" y="2209482"/>
            <a:ext cx="7021944" cy="3967481"/>
          </a:xfrm>
          <a:prstGeom prst="rect">
            <a:avLst/>
          </a:prstGeom>
        </p:spPr>
      </p:pic>
    </p:spTree>
    <p:extLst>
      <p:ext uri="{BB962C8B-B14F-4D97-AF65-F5344CB8AC3E}">
        <p14:creationId xmlns:p14="http://schemas.microsoft.com/office/powerpoint/2010/main" val="10786698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まとめ</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ひとまずこのチュートリアルで</a:t>
            </a:r>
            <a:r>
              <a:rPr lang="en-US" altLang="ja-JP" sz="1800" dirty="0"/>
              <a:t>Blueprint</a:t>
            </a:r>
            <a:r>
              <a:rPr lang="ja-JP" altLang="en-US" sz="1800" dirty="0"/>
              <a:t>の基本操作の雰囲気が伝わってるといいなと思います。</a:t>
            </a:r>
            <a:endParaRPr lang="en-US" altLang="ja-JP" sz="1800" dirty="0"/>
          </a:p>
          <a:p>
            <a:pPr marL="0" indent="0">
              <a:buNone/>
            </a:pPr>
            <a:endParaRPr lang="en-US" altLang="ja-JP" sz="1800" dirty="0"/>
          </a:p>
          <a:p>
            <a:pPr marL="0" indent="0">
              <a:buNone/>
            </a:pPr>
            <a:r>
              <a:rPr lang="ja-JP" altLang="en-US" sz="1800" dirty="0"/>
              <a:t>まだまだゲームとして不十分な点が多くなってしまいました。</a:t>
            </a:r>
            <a:endParaRPr lang="en-US" altLang="ja-JP" sz="1800" dirty="0"/>
          </a:p>
          <a:p>
            <a:pPr marL="0" indent="0">
              <a:buNone/>
            </a:pPr>
            <a:r>
              <a:rPr lang="en-US" altLang="ja-JP" sz="1800" dirty="0"/>
              <a:t>HP</a:t>
            </a:r>
            <a:r>
              <a:rPr lang="ja-JP" altLang="en-US" sz="1800" dirty="0"/>
              <a:t>の概念がなく、敵もただ浮いてるだけでなにもしません。</a:t>
            </a:r>
            <a:endParaRPr lang="en-US" altLang="ja-JP" sz="1800" dirty="0"/>
          </a:p>
          <a:p>
            <a:pPr marL="0" indent="0">
              <a:buNone/>
            </a:pPr>
            <a:endParaRPr lang="en-US" altLang="ja-JP" sz="1800" dirty="0"/>
          </a:p>
          <a:p>
            <a:pPr marL="0" indent="0">
              <a:buNone/>
            </a:pPr>
            <a:r>
              <a:rPr lang="ja-JP" altLang="en-US" sz="1800" dirty="0"/>
              <a:t>次回は「</a:t>
            </a:r>
            <a:r>
              <a:rPr lang="en-US" altLang="ja-JP" sz="1800" dirty="0"/>
              <a:t>UE4</a:t>
            </a:r>
            <a:r>
              <a:rPr lang="ja-JP" altLang="en-US" sz="1800" dirty="0"/>
              <a:t> </a:t>
            </a:r>
            <a:r>
              <a:rPr lang="en-US" altLang="ja-JP" sz="1800" dirty="0"/>
              <a:t>3D</a:t>
            </a:r>
            <a:r>
              <a:rPr lang="ja-JP" altLang="en-US" sz="1800" dirty="0"/>
              <a:t>ゲーム制作入門</a:t>
            </a:r>
            <a:r>
              <a:rPr lang="ja-JP" altLang="en-US" sz="1600" dirty="0"/>
              <a:t> </a:t>
            </a:r>
            <a:r>
              <a:rPr lang="ja-JP" altLang="en-US" sz="1800" dirty="0"/>
              <a:t>その</a:t>
            </a:r>
            <a:r>
              <a:rPr lang="en-US" altLang="ja-JP" sz="1800" dirty="0"/>
              <a:t>2 : </a:t>
            </a:r>
            <a:r>
              <a:rPr lang="ja-JP" altLang="en-US" sz="1800" dirty="0"/>
              <a:t>ゲームロジック作成編」を予定しています</a:t>
            </a:r>
            <a:endParaRPr lang="en-US" altLang="ja-JP" sz="1800" dirty="0"/>
          </a:p>
          <a:p>
            <a:pPr marL="0" indent="0">
              <a:buNone/>
            </a:pPr>
            <a:r>
              <a:rPr lang="ja-JP" altLang="en-US" sz="1800" dirty="0"/>
              <a:t>最低限のゲームとして不足している</a:t>
            </a:r>
            <a:r>
              <a:rPr lang="ja-JP" altLang="en-US" sz="1800"/>
              <a:t>以下の要素を実装</a:t>
            </a:r>
            <a:r>
              <a:rPr lang="ja-JP" altLang="en-US" sz="1800" dirty="0"/>
              <a:t>する予定です</a:t>
            </a:r>
            <a:endParaRPr lang="en-US" altLang="ja-JP" sz="1800" dirty="0"/>
          </a:p>
          <a:p>
            <a:pPr marL="0" indent="0">
              <a:buNone/>
            </a:pPr>
            <a:r>
              <a:rPr lang="ja-JP" altLang="en-US" sz="1800" dirty="0"/>
              <a:t>・タイトル </a:t>
            </a:r>
            <a:r>
              <a:rPr lang="en-US" altLang="ja-JP" sz="1800" dirty="0"/>
              <a:t>-&gt; </a:t>
            </a:r>
            <a:r>
              <a:rPr lang="ja-JP" altLang="en-US" sz="1800" dirty="0"/>
              <a:t>ゲーム </a:t>
            </a:r>
            <a:r>
              <a:rPr lang="en-US" altLang="ja-JP" sz="1800" dirty="0"/>
              <a:t>-&gt; </a:t>
            </a:r>
            <a:r>
              <a:rPr lang="ja-JP" altLang="en-US" sz="1800" dirty="0"/>
              <a:t>リザルトの流れ</a:t>
            </a:r>
            <a:endParaRPr lang="en-US" altLang="ja-JP" sz="1800" dirty="0"/>
          </a:p>
          <a:p>
            <a:pPr marL="0" indent="0">
              <a:buNone/>
            </a:pPr>
            <a:r>
              <a:rPr lang="ja-JP" altLang="en-US" sz="1800" dirty="0"/>
              <a:t>・</a:t>
            </a:r>
            <a:r>
              <a:rPr lang="en-US" altLang="ja-JP" sz="1800" dirty="0"/>
              <a:t>UI</a:t>
            </a:r>
            <a:r>
              <a:rPr lang="ja-JP" altLang="en-US" sz="1800" dirty="0"/>
              <a:t>の作成</a:t>
            </a:r>
            <a:endParaRPr lang="en-US" altLang="ja-JP" sz="1800" dirty="0"/>
          </a:p>
          <a:p>
            <a:pPr marL="0" indent="0">
              <a:buNone/>
            </a:pPr>
            <a:r>
              <a:rPr lang="ja-JP" altLang="en-US" sz="1800" dirty="0"/>
              <a:t>・敵の挙動の作成</a:t>
            </a:r>
            <a:endParaRPr lang="en-US" altLang="ja-JP" sz="1800" dirty="0"/>
          </a:p>
        </p:txBody>
      </p:sp>
    </p:spTree>
    <p:extLst>
      <p:ext uri="{BB962C8B-B14F-4D97-AF65-F5344CB8AC3E}">
        <p14:creationId xmlns:p14="http://schemas.microsoft.com/office/powerpoint/2010/main" val="2513933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先ずは</a:t>
            </a:r>
            <a:r>
              <a:rPr lang="en-US" altLang="ja-JP" sz="2000" dirty="0"/>
              <a:t>Editor</a:t>
            </a:r>
            <a:r>
              <a:rPr lang="ja-JP" altLang="en-US" sz="2000" dirty="0"/>
              <a:t>の環境設定から始めます。</a:t>
            </a:r>
            <a:endParaRPr lang="en-US" altLang="ja-JP" sz="2000" dirty="0"/>
          </a:p>
          <a:p>
            <a:pPr marL="0" indent="0">
              <a:buNone/>
            </a:pPr>
            <a:r>
              <a:rPr lang="ja-JP" altLang="en-US" sz="2000" dirty="0"/>
              <a:t>左上の 編集 </a:t>
            </a:r>
            <a:r>
              <a:rPr lang="en-US" altLang="ja-JP" sz="2000" dirty="0"/>
              <a:t>-&gt; </a:t>
            </a:r>
            <a:r>
              <a:rPr lang="ja-JP" altLang="en-US" sz="2000" dirty="0"/>
              <a:t>エディタの環境設定から設定画面を開きます。</a:t>
            </a:r>
            <a:endParaRPr lang="en-US" altLang="ja-JP" sz="2000" dirty="0"/>
          </a:p>
        </p:txBody>
      </p:sp>
      <p:pic>
        <p:nvPicPr>
          <p:cNvPr id="3" name="図 2" descr="モニター画面に映る文字のスクリーンショット&#10;&#10;自動的に生成された説明">
            <a:extLst>
              <a:ext uri="{FF2B5EF4-FFF2-40B4-BE49-F238E27FC236}">
                <a16:creationId xmlns:a16="http://schemas.microsoft.com/office/drawing/2014/main" id="{F891CBF7-ABDD-4723-BDFE-8072A60DA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33168"/>
            <a:ext cx="6049219" cy="3543795"/>
          </a:xfrm>
          <a:prstGeom prst="rect">
            <a:avLst/>
          </a:prstGeom>
        </p:spPr>
      </p:pic>
    </p:spTree>
    <p:extLst>
      <p:ext uri="{BB962C8B-B14F-4D97-AF65-F5344CB8AC3E}">
        <p14:creationId xmlns:p14="http://schemas.microsoft.com/office/powerpoint/2010/main" val="3031188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次にノード名を英語に設定します。</a:t>
            </a:r>
            <a:endParaRPr lang="en-US" altLang="ja-JP" sz="1800" dirty="0"/>
          </a:p>
          <a:p>
            <a:pPr marL="0" indent="0">
              <a:buNone/>
            </a:pPr>
            <a:r>
              <a:rPr lang="ja-JP" altLang="en-US" sz="1800" dirty="0"/>
              <a:t>一般の地域</a:t>
            </a:r>
            <a:r>
              <a:rPr lang="en-US" altLang="ja-JP" sz="1800" dirty="0"/>
              <a:t>&amp;</a:t>
            </a:r>
            <a:r>
              <a:rPr lang="ja-JP" altLang="en-US" sz="1800" dirty="0"/>
              <a:t>言語内の以下のチェックボックス</a:t>
            </a:r>
            <a:r>
              <a:rPr lang="en-US" altLang="ja-JP" sz="1800" dirty="0"/>
              <a:t>3</a:t>
            </a:r>
            <a:r>
              <a:rPr lang="ja-JP" altLang="en-US" sz="1800" dirty="0"/>
              <a:t>つをオフにします。</a:t>
            </a:r>
            <a:endParaRPr lang="en-US" altLang="ja-JP" sz="1800" dirty="0"/>
          </a:p>
        </p:txBody>
      </p:sp>
      <p:pic>
        <p:nvPicPr>
          <p:cNvPr id="10" name="図 9" descr="モニター画面に映るウェブサイトのスクリーンショット&#10;&#10;自動的に生成された説明">
            <a:extLst>
              <a:ext uri="{FF2B5EF4-FFF2-40B4-BE49-F238E27FC236}">
                <a16:creationId xmlns:a16="http://schemas.microsoft.com/office/drawing/2014/main" id="{B2B4BDC6-344F-4D2A-9929-A22D0B091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02609"/>
            <a:ext cx="6725356" cy="3474353"/>
          </a:xfrm>
          <a:prstGeom prst="rect">
            <a:avLst/>
          </a:prstGeom>
        </p:spPr>
      </p:pic>
    </p:spTree>
    <p:extLst>
      <p:ext uri="{BB962C8B-B14F-4D97-AF65-F5344CB8AC3E}">
        <p14:creationId xmlns:p14="http://schemas.microsoft.com/office/powerpoint/2010/main" val="3367160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次に左下のコンテンツブラウザのフィルタの左のボタンを押します</a:t>
            </a:r>
            <a:endParaRPr lang="en-US" altLang="ja-JP" sz="1800" dirty="0"/>
          </a:p>
          <a:p>
            <a:pPr marL="0" indent="0">
              <a:buNone/>
            </a:pPr>
            <a:r>
              <a:rPr lang="ja-JP" altLang="en-US" sz="1800" dirty="0"/>
              <a:t>コンテンツの階層構造が表示されて見やすくなります</a:t>
            </a:r>
            <a:endParaRPr lang="en-US" altLang="ja-JP" sz="1800" dirty="0"/>
          </a:p>
        </p:txBody>
      </p:sp>
      <p:pic>
        <p:nvPicPr>
          <p:cNvPr id="12" name="図 11" descr="携帯電話のスクリーンショット&#10;&#10;自動的に生成された説明">
            <a:extLst>
              <a:ext uri="{FF2B5EF4-FFF2-40B4-BE49-F238E27FC236}">
                <a16:creationId xmlns:a16="http://schemas.microsoft.com/office/drawing/2014/main" id="{1D6E8F86-828E-4767-806C-A2521DA3D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675467"/>
            <a:ext cx="3469664" cy="3501496"/>
          </a:xfrm>
          <a:prstGeom prst="rect">
            <a:avLst/>
          </a:prstGeom>
        </p:spPr>
      </p:pic>
      <p:pic>
        <p:nvPicPr>
          <p:cNvPr id="14" name="図 13" descr="スクリーンショットの画面&#10;&#10;自動的に生成された説明">
            <a:extLst>
              <a:ext uri="{FF2B5EF4-FFF2-40B4-BE49-F238E27FC236}">
                <a16:creationId xmlns:a16="http://schemas.microsoft.com/office/drawing/2014/main" id="{33B2F06D-0249-403A-99C2-E93A00363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75467"/>
            <a:ext cx="3469664" cy="3501496"/>
          </a:xfrm>
          <a:prstGeom prst="rect">
            <a:avLst/>
          </a:prstGeom>
        </p:spPr>
      </p:pic>
      <p:sp>
        <p:nvSpPr>
          <p:cNvPr id="15" name="矢印: 右 14">
            <a:extLst>
              <a:ext uri="{FF2B5EF4-FFF2-40B4-BE49-F238E27FC236}">
                <a16:creationId xmlns:a16="http://schemas.microsoft.com/office/drawing/2014/main" id="{BB5DE785-6F02-44C6-8452-AE7EF8F7708D}"/>
              </a:ext>
            </a:extLst>
          </p:cNvPr>
          <p:cNvSpPr/>
          <p:nvPr/>
        </p:nvSpPr>
        <p:spPr>
          <a:xfrm>
            <a:off x="4447822" y="3747911"/>
            <a:ext cx="1524000" cy="959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645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が少し重い人向け</a:t>
            </a:r>
            <a:endParaRPr lang="en-US" altLang="ja-JP" sz="1800" dirty="0"/>
          </a:p>
          <a:p>
            <a:pPr marL="0" indent="0">
              <a:buNone/>
            </a:pPr>
            <a:r>
              <a:rPr lang="en-US" altLang="ja-JP" sz="1800" dirty="0"/>
              <a:t>Viewport</a:t>
            </a:r>
            <a:r>
              <a:rPr lang="ja-JP" altLang="en-US" sz="1800" dirty="0"/>
              <a:t>左上の▼からリアルタイムをオフにしましょう</a:t>
            </a:r>
            <a:endParaRPr lang="en-US" altLang="ja-JP" sz="1800" dirty="0"/>
          </a:p>
          <a:p>
            <a:pPr marL="0" indent="0">
              <a:buNone/>
            </a:pPr>
            <a:r>
              <a:rPr lang="en-US" altLang="ja-JP" sz="1800" dirty="0"/>
              <a:t>Editor</a:t>
            </a:r>
            <a:r>
              <a:rPr lang="ja-JP" altLang="en-US" sz="1800" dirty="0"/>
              <a:t>の</a:t>
            </a:r>
            <a:r>
              <a:rPr lang="en-US" altLang="ja-JP" sz="1800" dirty="0"/>
              <a:t>Preview</a:t>
            </a:r>
            <a:r>
              <a:rPr lang="ja-JP" altLang="en-US" sz="1800" dirty="0"/>
              <a:t>のいくつかの機能が無効化され多少軽くなります</a:t>
            </a:r>
            <a:endParaRPr lang="en-US" altLang="ja-JP" sz="1800" dirty="0"/>
          </a:p>
        </p:txBody>
      </p:sp>
      <p:pic>
        <p:nvPicPr>
          <p:cNvPr id="8" name="図 7" descr="コンピューターのスクリーンショット&#10;&#10;自動的に生成された説明">
            <a:extLst>
              <a:ext uri="{FF2B5EF4-FFF2-40B4-BE49-F238E27FC236}">
                <a16:creationId xmlns:a16="http://schemas.microsoft.com/office/drawing/2014/main" id="{42BA0866-1890-4587-8E33-629F736C4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766164"/>
            <a:ext cx="5221811" cy="2410799"/>
          </a:xfrm>
          <a:prstGeom prst="rect">
            <a:avLst/>
          </a:prstGeom>
        </p:spPr>
      </p:pic>
    </p:spTree>
    <p:extLst>
      <p:ext uri="{BB962C8B-B14F-4D97-AF65-F5344CB8AC3E}">
        <p14:creationId xmlns:p14="http://schemas.microsoft.com/office/powerpoint/2010/main" val="206546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が重い人向け</a:t>
            </a:r>
            <a:endParaRPr lang="en-US" altLang="ja-JP" sz="1800" dirty="0"/>
          </a:p>
          <a:p>
            <a:pPr marL="0" indent="0">
              <a:buNone/>
            </a:pPr>
            <a:r>
              <a:rPr lang="ja-JP" altLang="en-US" sz="1800" dirty="0"/>
              <a:t>画面左上のウィンドウ </a:t>
            </a:r>
            <a:r>
              <a:rPr lang="en-US" altLang="ja-JP" sz="1800" dirty="0"/>
              <a:t>-&gt; </a:t>
            </a:r>
            <a:r>
              <a:rPr lang="ja-JP" altLang="en-US" sz="1800" dirty="0"/>
              <a:t>デベロッパーツール </a:t>
            </a:r>
            <a:r>
              <a:rPr lang="en-US" altLang="ja-JP" sz="1800" dirty="0"/>
              <a:t>-&gt; </a:t>
            </a:r>
            <a:r>
              <a:rPr lang="ja-JP" altLang="en-US" sz="1800" dirty="0"/>
              <a:t>アウトプットログを開きます</a:t>
            </a:r>
            <a:endParaRPr lang="en-US" altLang="ja-JP" sz="1800" dirty="0"/>
          </a:p>
          <a:p>
            <a:pPr marL="0" indent="0">
              <a:buNone/>
            </a:pPr>
            <a:r>
              <a:rPr lang="en-US" altLang="ja-JP" sz="1800" dirty="0"/>
              <a:t>			</a:t>
            </a:r>
            <a:r>
              <a:rPr lang="ja-JP" altLang="en-US" sz="1800" dirty="0"/>
              <a:t>その中で</a:t>
            </a:r>
            <a:r>
              <a:rPr lang="en-US" altLang="ja-JP" sz="1800" dirty="0" err="1"/>
              <a:t>t.MaxFPS</a:t>
            </a:r>
            <a:r>
              <a:rPr lang="en-US" altLang="ja-JP" sz="1800" dirty="0"/>
              <a:t> 30</a:t>
            </a:r>
            <a:r>
              <a:rPr lang="ja-JP" altLang="en-US" sz="1800" dirty="0"/>
              <a:t>と打ちます</a:t>
            </a:r>
            <a:endParaRPr lang="en-US" altLang="ja-JP" sz="1800" dirty="0"/>
          </a:p>
          <a:p>
            <a:pPr marL="0" indent="0">
              <a:buNone/>
            </a:pPr>
            <a:r>
              <a:rPr lang="en-US" altLang="ja-JP" sz="1800" dirty="0"/>
              <a:t>			</a:t>
            </a:r>
            <a:r>
              <a:rPr lang="ja-JP" altLang="en-US" sz="1800" dirty="0"/>
              <a:t>ゲーム全体の更新頻度を下げれます。重さに応じて値を調整してください。</a:t>
            </a:r>
            <a:endParaRPr lang="en-US" altLang="ja-JP" sz="1800" dirty="0"/>
          </a:p>
          <a:p>
            <a:pPr marL="0" indent="0">
              <a:buNone/>
            </a:pPr>
            <a:endParaRPr lang="en-US" altLang="ja-JP" sz="1800" dirty="0"/>
          </a:p>
          <a:p>
            <a:pPr marL="0" indent="0">
              <a:buNone/>
            </a:pPr>
            <a:endParaRPr lang="en-US" altLang="ja-JP" sz="1800" dirty="0"/>
          </a:p>
        </p:txBody>
      </p:sp>
      <p:pic>
        <p:nvPicPr>
          <p:cNvPr id="3" name="図 2" descr="パソコンの画面&#10;&#10;自動的に生成された説明">
            <a:extLst>
              <a:ext uri="{FF2B5EF4-FFF2-40B4-BE49-F238E27FC236}">
                <a16:creationId xmlns:a16="http://schemas.microsoft.com/office/drawing/2014/main" id="{8E5DD03F-93CA-4848-A373-45B842C78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64411"/>
            <a:ext cx="1905266" cy="3512551"/>
          </a:xfrm>
          <a:prstGeom prst="rect">
            <a:avLst/>
          </a:prstGeom>
        </p:spPr>
      </p:pic>
      <p:pic>
        <p:nvPicPr>
          <p:cNvPr id="7" name="図 6" descr="スクリーンショットの画面&#10;&#10;自動的に生成された説明">
            <a:extLst>
              <a:ext uri="{FF2B5EF4-FFF2-40B4-BE49-F238E27FC236}">
                <a16:creationId xmlns:a16="http://schemas.microsoft.com/office/drawing/2014/main" id="{5014AF3F-A2CA-4538-AA78-1E23E7E25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752" y="4290749"/>
            <a:ext cx="1905266" cy="1886213"/>
          </a:xfrm>
          <a:prstGeom prst="rect">
            <a:avLst/>
          </a:prstGeom>
        </p:spPr>
      </p:pic>
      <p:pic>
        <p:nvPicPr>
          <p:cNvPr id="9" name="図 8" descr="コンピューターの画面のスクリーンショット&#10;&#10;自動的に生成された説明">
            <a:extLst>
              <a:ext uri="{FF2B5EF4-FFF2-40B4-BE49-F238E27FC236}">
                <a16:creationId xmlns:a16="http://schemas.microsoft.com/office/drawing/2014/main" id="{D45CCFD8-D6C7-48C4-9757-D21E04EB3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6326" y="3434551"/>
            <a:ext cx="4814455" cy="2742411"/>
          </a:xfrm>
          <a:prstGeom prst="rect">
            <a:avLst/>
          </a:prstGeom>
        </p:spPr>
      </p:pic>
    </p:spTree>
    <p:extLst>
      <p:ext uri="{BB962C8B-B14F-4D97-AF65-F5344CB8AC3E}">
        <p14:creationId xmlns:p14="http://schemas.microsoft.com/office/powerpoint/2010/main" val="2762339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が超重い人向け</a:t>
            </a:r>
            <a:endParaRPr lang="en-US" altLang="ja-JP" sz="1800" dirty="0"/>
          </a:p>
          <a:p>
            <a:pPr marL="0" indent="0">
              <a:buNone/>
            </a:pPr>
            <a:r>
              <a:rPr lang="ja-JP" altLang="en-US" sz="1800" dirty="0"/>
              <a:t>　シェーダーコンパイルが多く走りかなり時間がかかります</a:t>
            </a:r>
            <a:endParaRPr lang="en-US" altLang="ja-JP" sz="1800" dirty="0"/>
          </a:p>
          <a:p>
            <a:pPr marL="0" indent="0">
              <a:buNone/>
            </a:pPr>
            <a:endParaRPr lang="en-US" altLang="ja-JP" sz="1800" dirty="0"/>
          </a:p>
          <a:p>
            <a:pPr marL="0" indent="0">
              <a:buNone/>
            </a:pPr>
            <a:r>
              <a:rPr lang="ja-JP" altLang="en-US" sz="1800" dirty="0"/>
              <a:t>設定 </a:t>
            </a:r>
            <a:r>
              <a:rPr lang="en-US" altLang="ja-JP" sz="1800" dirty="0"/>
              <a:t>-&gt; </a:t>
            </a:r>
            <a:r>
              <a:rPr lang="ja-JP" altLang="en-US" sz="1800" dirty="0"/>
              <a:t>描画レベルをプレビュー</a:t>
            </a:r>
            <a:endParaRPr lang="en-US" altLang="ja-JP" sz="1800" dirty="0"/>
          </a:p>
          <a:p>
            <a:pPr marL="0" indent="0">
              <a:buNone/>
            </a:pPr>
            <a:r>
              <a:rPr lang="en-US" altLang="ja-JP" sz="1800" dirty="0"/>
              <a:t>-&gt; Android ES 3.1</a:t>
            </a:r>
          </a:p>
          <a:p>
            <a:pPr marL="0" indent="0">
              <a:buNone/>
            </a:pPr>
            <a:endParaRPr lang="en-US" altLang="ja-JP" sz="1800" dirty="0"/>
          </a:p>
          <a:p>
            <a:pPr marL="0" indent="0">
              <a:buNone/>
            </a:pPr>
            <a:r>
              <a:rPr lang="ja-JP" altLang="en-US" sz="1800" dirty="0"/>
              <a:t>描画は大変軽くなりますが</a:t>
            </a:r>
            <a:endParaRPr lang="en-US" altLang="ja-JP" sz="1800" dirty="0"/>
          </a:p>
          <a:p>
            <a:pPr marL="0" indent="0">
              <a:buNone/>
            </a:pPr>
            <a:r>
              <a:rPr lang="ja-JP" altLang="en-US" sz="1800" dirty="0"/>
              <a:t>モバイル品質のプレビューになります</a:t>
            </a:r>
            <a:endParaRPr lang="en-US" altLang="ja-JP" sz="1800" dirty="0"/>
          </a:p>
          <a:p>
            <a:pPr marL="0" indent="0">
              <a:buNone/>
            </a:pPr>
            <a:r>
              <a:rPr lang="ja-JP" altLang="en-US" sz="1800" dirty="0"/>
              <a:t>その影響でいくつかの描画の表現が制限されます</a:t>
            </a:r>
            <a:endParaRPr lang="en-US" altLang="ja-JP" sz="1800" dirty="0"/>
          </a:p>
        </p:txBody>
      </p:sp>
      <p:pic>
        <p:nvPicPr>
          <p:cNvPr id="3" name="図 2" descr="パソコン画面のスクリーンショット&#10;&#10;自動的に生成された説明">
            <a:extLst>
              <a:ext uri="{FF2B5EF4-FFF2-40B4-BE49-F238E27FC236}">
                <a16:creationId xmlns:a16="http://schemas.microsoft.com/office/drawing/2014/main" id="{960480F4-98E6-4745-9918-5C3ED44E1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373" y="2099694"/>
            <a:ext cx="4134427" cy="4077269"/>
          </a:xfrm>
          <a:prstGeom prst="rect">
            <a:avLst/>
          </a:prstGeom>
        </p:spPr>
      </p:pic>
    </p:spTree>
    <p:extLst>
      <p:ext uri="{BB962C8B-B14F-4D97-AF65-F5344CB8AC3E}">
        <p14:creationId xmlns:p14="http://schemas.microsoft.com/office/powerpoint/2010/main" val="214677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pPr marL="0" indent="0">
              <a:buNone/>
            </a:pPr>
            <a:r>
              <a:rPr kumimoji="1" lang="ja-JP" altLang="en-US" sz="2400" dirty="0"/>
              <a:t>概ねポエムです。スキップしていただいて結構です。</a:t>
            </a:r>
            <a:endParaRPr kumimoji="1" lang="en-US" altLang="ja-JP" sz="2400" dirty="0"/>
          </a:p>
          <a:p>
            <a:pPr marL="0" indent="0">
              <a:buNone/>
            </a:pPr>
            <a:endParaRPr lang="en-US" altLang="ja-JP" sz="2400" dirty="0"/>
          </a:p>
          <a:p>
            <a:pPr marL="0" indent="0">
              <a:buNone/>
            </a:pPr>
            <a:r>
              <a:rPr kumimoji="1" lang="ja-JP" altLang="en-US" sz="2400" dirty="0"/>
              <a:t>友人が</a:t>
            </a:r>
            <a:r>
              <a:rPr kumimoji="1" lang="en-US" altLang="ja-JP" sz="2400" dirty="0"/>
              <a:t>UE4</a:t>
            </a:r>
            <a:r>
              <a:rPr lang="ja-JP" altLang="en-US" sz="2400" dirty="0"/>
              <a:t>に興味があるらしいので</a:t>
            </a:r>
            <a:endParaRPr lang="en-US" altLang="ja-JP" sz="2400" dirty="0"/>
          </a:p>
          <a:p>
            <a:pPr marL="0" indent="0">
              <a:buNone/>
            </a:pPr>
            <a:r>
              <a:rPr lang="ja-JP" altLang="en-US" sz="2400" dirty="0"/>
              <a:t>チュートリアルを作ってみることにしました。</a:t>
            </a:r>
            <a:endParaRPr lang="en-US" altLang="ja-JP" sz="2400" dirty="0"/>
          </a:p>
          <a:p>
            <a:pPr marL="0" indent="0">
              <a:buNone/>
            </a:pPr>
            <a:endParaRPr kumimoji="1" lang="en-US" altLang="ja-JP" sz="2400" dirty="0"/>
          </a:p>
          <a:p>
            <a:pPr marL="0" indent="0">
              <a:buNone/>
            </a:pPr>
            <a:r>
              <a:rPr kumimoji="1" lang="ja-JP" altLang="en-US" sz="2400" dirty="0"/>
              <a:t>どうせ作るなら一般公開しようということで公開に至りました。</a:t>
            </a:r>
            <a:endParaRPr kumimoji="1" lang="en-US" altLang="ja-JP" sz="2400" dirty="0"/>
          </a:p>
          <a:p>
            <a:pPr marL="0" indent="0">
              <a:buNone/>
            </a:pPr>
            <a:r>
              <a:rPr kumimoji="1" lang="ja-JP" altLang="en-US" sz="2400" dirty="0"/>
              <a:t>想定ユーザーは多少プログラミング知識はあるが、</a:t>
            </a:r>
            <a:r>
              <a:rPr kumimoji="1" lang="en-US" altLang="ja-JP" sz="2400" dirty="0"/>
              <a:t>UE4</a:t>
            </a:r>
            <a:r>
              <a:rPr kumimoji="1" lang="ja-JP" altLang="en-US" sz="2400" dirty="0"/>
              <a:t>を初めて触る人です。</a:t>
            </a:r>
            <a:endParaRPr kumimoji="1" lang="en-US" altLang="ja-JP" sz="2400" dirty="0"/>
          </a:p>
          <a:p>
            <a:pPr marL="0" indent="0">
              <a:buNone/>
            </a:pPr>
            <a:r>
              <a:rPr lang="ja-JP" altLang="en-US" sz="2400" dirty="0"/>
              <a:t>ですが、プログラミングの知識がなくともなんとかなるように</a:t>
            </a:r>
            <a:endParaRPr lang="en-US" altLang="ja-JP" sz="2400" dirty="0"/>
          </a:p>
          <a:p>
            <a:pPr marL="0" indent="0">
              <a:buNone/>
            </a:pPr>
            <a:r>
              <a:rPr kumimoji="1" lang="ja-JP" altLang="en-US" sz="2400" dirty="0"/>
              <a:t>手順を全て書き記しますので、動くものが作れると思います。</a:t>
            </a:r>
          </a:p>
        </p:txBody>
      </p:sp>
    </p:spTree>
    <p:extLst>
      <p:ext uri="{BB962C8B-B14F-4D97-AF65-F5344CB8AC3E}">
        <p14:creationId xmlns:p14="http://schemas.microsoft.com/office/powerpoint/2010/main" val="2551710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が重い人向け</a:t>
            </a:r>
            <a:endParaRPr lang="en-US" altLang="ja-JP" sz="1800" dirty="0"/>
          </a:p>
          <a:p>
            <a:pPr marL="0" indent="0">
              <a:buNone/>
            </a:pPr>
            <a:endParaRPr lang="en-US" altLang="ja-JP" sz="1800" dirty="0"/>
          </a:p>
          <a:p>
            <a:pPr marL="0" indent="0">
              <a:buNone/>
            </a:pPr>
            <a:r>
              <a:rPr lang="ja-JP" altLang="en-US" sz="1800" dirty="0"/>
              <a:t>設定 </a:t>
            </a:r>
            <a:r>
              <a:rPr lang="en-US" altLang="ja-JP" sz="1800" dirty="0"/>
              <a:t>-&gt; </a:t>
            </a:r>
            <a:r>
              <a:rPr lang="ja-JP" altLang="en-US" sz="1800" dirty="0"/>
              <a:t>エンジンの拡張機能設定</a:t>
            </a:r>
            <a:endParaRPr lang="en-US" altLang="ja-JP" sz="1800" dirty="0"/>
          </a:p>
          <a:p>
            <a:pPr marL="0" indent="0">
              <a:buNone/>
            </a:pPr>
            <a:r>
              <a:rPr lang="en-US" altLang="ja-JP" sz="1800" dirty="0"/>
              <a:t>-&gt; </a:t>
            </a:r>
            <a:r>
              <a:rPr lang="ja-JP" altLang="en-US" sz="1800" dirty="0"/>
              <a:t>品質を低・中 等に下げる</a:t>
            </a:r>
            <a:endParaRPr lang="en-US" altLang="ja-JP" sz="1800" dirty="0"/>
          </a:p>
          <a:p>
            <a:pPr marL="0" indent="0">
              <a:buNone/>
            </a:pPr>
            <a:endParaRPr lang="en-US" altLang="ja-JP" sz="1800" dirty="0"/>
          </a:p>
          <a:p>
            <a:pPr marL="0" indent="0">
              <a:buNone/>
            </a:pPr>
            <a:r>
              <a:rPr lang="ja-JP" altLang="en-US" sz="1800" dirty="0"/>
              <a:t>こちらも描画は軽くなりますが</a:t>
            </a:r>
            <a:endParaRPr lang="en-US" altLang="ja-JP" sz="1800" dirty="0"/>
          </a:p>
          <a:p>
            <a:pPr marL="0" indent="0">
              <a:buNone/>
            </a:pPr>
            <a:r>
              <a:rPr lang="ja-JP" altLang="en-US" sz="1800" dirty="0"/>
              <a:t>いくつかの描画の表現が制限されます</a:t>
            </a:r>
            <a:endParaRPr lang="en-US" altLang="ja-JP" sz="1800" dirty="0"/>
          </a:p>
        </p:txBody>
      </p:sp>
      <p:pic>
        <p:nvPicPr>
          <p:cNvPr id="6" name="図 5" descr="モニター画面に映る文字のスクリーンショット&#10;&#10;自動的に生成された説明">
            <a:extLst>
              <a:ext uri="{FF2B5EF4-FFF2-40B4-BE49-F238E27FC236}">
                <a16:creationId xmlns:a16="http://schemas.microsoft.com/office/drawing/2014/main" id="{87DCA82F-22C4-4AA6-8ED1-87D89CFE5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618" y="1991779"/>
            <a:ext cx="4999182" cy="4185184"/>
          </a:xfrm>
          <a:prstGeom prst="rect">
            <a:avLst/>
          </a:prstGeom>
        </p:spPr>
      </p:pic>
    </p:spTree>
    <p:extLst>
      <p:ext uri="{BB962C8B-B14F-4D97-AF65-F5344CB8AC3E}">
        <p14:creationId xmlns:p14="http://schemas.microsoft.com/office/powerpoint/2010/main" val="742527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t>ステージを作ろう</a:t>
            </a:r>
            <a:endParaRPr lang="en-US" altLang="ja-JP" dirty="0"/>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2387327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a:t>Ctrl + N </a:t>
            </a:r>
            <a:r>
              <a:rPr lang="ja-JP" altLang="en-US" sz="2000" dirty="0"/>
              <a:t>または ファイル </a:t>
            </a:r>
            <a:r>
              <a:rPr lang="en-US" altLang="ja-JP" sz="2000" dirty="0"/>
              <a:t>-&gt; </a:t>
            </a:r>
            <a:r>
              <a:rPr lang="ja-JP" altLang="en-US" sz="2000" dirty="0"/>
              <a:t>新規レベル</a:t>
            </a:r>
            <a:r>
              <a:rPr lang="en-US" altLang="ja-JP" sz="2000" dirty="0"/>
              <a:t> </a:t>
            </a:r>
            <a:r>
              <a:rPr lang="ja-JP" altLang="en-US" sz="2000" dirty="0"/>
              <a:t>を選択し</a:t>
            </a:r>
            <a:endParaRPr lang="en-US" altLang="ja-JP" sz="2000" dirty="0"/>
          </a:p>
          <a:p>
            <a:pPr marL="0" indent="0">
              <a:buNone/>
            </a:pPr>
            <a:r>
              <a:rPr lang="ja-JP" altLang="en-US" sz="2000" dirty="0"/>
              <a:t>「</a:t>
            </a:r>
            <a:r>
              <a:rPr lang="en-US" altLang="ja-JP" sz="2000" dirty="0"/>
              <a:t>Default </a:t>
            </a:r>
            <a:r>
              <a:rPr lang="ja-JP" altLang="en-US" sz="2000" dirty="0"/>
              <a:t>」の新規レベルを作成します</a:t>
            </a:r>
            <a:endParaRPr lang="en-US" altLang="ja-JP" sz="2000" dirty="0"/>
          </a:p>
        </p:txBody>
      </p:sp>
      <p:pic>
        <p:nvPicPr>
          <p:cNvPr id="6" name="図 5" descr="携帯電話の画面のスクリーンショット&#10;&#10;自動的に生成された説明">
            <a:extLst>
              <a:ext uri="{FF2B5EF4-FFF2-40B4-BE49-F238E27FC236}">
                <a16:creationId xmlns:a16="http://schemas.microsoft.com/office/drawing/2014/main" id="{1B3DD613-36EE-46AB-952A-E34A8067F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428833"/>
            <a:ext cx="3447474" cy="2748130"/>
          </a:xfrm>
          <a:prstGeom prst="rect">
            <a:avLst/>
          </a:prstGeom>
        </p:spPr>
      </p:pic>
      <p:pic>
        <p:nvPicPr>
          <p:cNvPr id="8" name="図 7" descr="モニター, 画面, 時計, 座る が含まれている画像&#10;&#10;自動的に生成された説明">
            <a:extLst>
              <a:ext uri="{FF2B5EF4-FFF2-40B4-BE49-F238E27FC236}">
                <a16:creationId xmlns:a16="http://schemas.microsoft.com/office/drawing/2014/main" id="{8072C56D-C881-44C8-B77B-E9EB0A3F4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00" y="3428833"/>
            <a:ext cx="3266618" cy="2749556"/>
          </a:xfrm>
          <a:prstGeom prst="rect">
            <a:avLst/>
          </a:prstGeom>
        </p:spPr>
      </p:pic>
    </p:spTree>
    <p:extLst>
      <p:ext uri="{BB962C8B-B14F-4D97-AF65-F5344CB8AC3E}">
        <p14:creationId xmlns:p14="http://schemas.microsoft.com/office/powerpoint/2010/main" val="3474883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作成した</a:t>
            </a:r>
            <a:r>
              <a:rPr lang="en-US" altLang="ja-JP" sz="2000" dirty="0"/>
              <a:t>Level</a:t>
            </a:r>
            <a:r>
              <a:rPr lang="ja-JP" altLang="en-US" sz="2000" dirty="0"/>
              <a:t>を保存するためのフォルダを用意します</a:t>
            </a:r>
            <a:endParaRPr lang="en-US" altLang="ja-JP" sz="2000" dirty="0"/>
          </a:p>
          <a:p>
            <a:pPr marL="0" indent="0">
              <a:buNone/>
            </a:pPr>
            <a:r>
              <a:rPr lang="ja-JP" altLang="en-US" sz="2000" dirty="0"/>
              <a:t>コンテンツを選択した状態で右クリック </a:t>
            </a:r>
            <a:r>
              <a:rPr lang="en-US" altLang="ja-JP" sz="2000" dirty="0"/>
              <a:t>-&gt; </a:t>
            </a:r>
            <a:r>
              <a:rPr lang="ja-JP" altLang="en-US" sz="2000" dirty="0"/>
              <a:t>新規フォルダで</a:t>
            </a:r>
            <a:endParaRPr lang="en-US" altLang="ja-JP" sz="2000" dirty="0"/>
          </a:p>
          <a:p>
            <a:pPr marL="0" indent="0">
              <a:buNone/>
            </a:pPr>
            <a:r>
              <a:rPr lang="ja-JP" altLang="en-US" sz="2000" dirty="0"/>
              <a:t>「</a:t>
            </a:r>
            <a:r>
              <a:rPr lang="en-US" altLang="ja-JP" sz="2000" dirty="0" err="1"/>
              <a:t>PrimitiveShooter</a:t>
            </a:r>
            <a:r>
              <a:rPr lang="ja-JP" altLang="en-US" sz="2000" dirty="0"/>
              <a:t>」とその中に</a:t>
            </a:r>
            <a:r>
              <a:rPr lang="en-US" altLang="ja-JP" sz="2000" dirty="0"/>
              <a:t>Maps</a:t>
            </a:r>
            <a:r>
              <a:rPr lang="ja-JP" altLang="en-US" sz="2000" dirty="0"/>
              <a:t>を用意します</a:t>
            </a:r>
            <a:endParaRPr lang="en-US" altLang="ja-JP" sz="2000" dirty="0"/>
          </a:p>
        </p:txBody>
      </p:sp>
      <p:pic>
        <p:nvPicPr>
          <p:cNvPr id="11" name="図 10" descr="モニター画面に映る文字のスクリーンショット&#10;&#10;自動的に生成された説明">
            <a:extLst>
              <a:ext uri="{FF2B5EF4-FFF2-40B4-BE49-F238E27FC236}">
                <a16:creationId xmlns:a16="http://schemas.microsoft.com/office/drawing/2014/main" id="{66CAD539-CBEE-42B6-845F-F0A487755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60436"/>
            <a:ext cx="2771786" cy="2916527"/>
          </a:xfrm>
          <a:prstGeom prst="rect">
            <a:avLst/>
          </a:prstGeom>
        </p:spPr>
      </p:pic>
      <p:pic>
        <p:nvPicPr>
          <p:cNvPr id="16" name="図 15" descr="文字が書かれているスクリーンショット&#10;&#10;自動的に生成された説明">
            <a:extLst>
              <a:ext uri="{FF2B5EF4-FFF2-40B4-BE49-F238E27FC236}">
                <a16:creationId xmlns:a16="http://schemas.microsoft.com/office/drawing/2014/main" id="{5D169CC9-B1C9-493E-8B4D-68B99D29C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306" y="3260436"/>
            <a:ext cx="3019557" cy="2916527"/>
          </a:xfrm>
          <a:prstGeom prst="rect">
            <a:avLst/>
          </a:prstGeom>
        </p:spPr>
      </p:pic>
    </p:spTree>
    <p:extLst>
      <p:ext uri="{BB962C8B-B14F-4D97-AF65-F5344CB8AC3E}">
        <p14:creationId xmlns:p14="http://schemas.microsoft.com/office/powerpoint/2010/main" val="1889379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a:t>Ctrl + S </a:t>
            </a:r>
            <a:r>
              <a:rPr lang="ja-JP" altLang="en-US" sz="2000" dirty="0"/>
              <a:t>もしくはファイル </a:t>
            </a:r>
            <a:r>
              <a:rPr lang="en-US" altLang="ja-JP" sz="2000" dirty="0"/>
              <a:t>-&gt; </a:t>
            </a:r>
            <a:r>
              <a:rPr lang="ja-JP" altLang="en-US" sz="2000" dirty="0"/>
              <a:t>現在のレベルを保存 で先程作成したフォルダに保存します</a:t>
            </a:r>
            <a:endParaRPr lang="en-US" altLang="ja-JP" sz="2000" dirty="0"/>
          </a:p>
          <a:p>
            <a:pPr marL="0" indent="0">
              <a:buNone/>
            </a:pPr>
            <a:r>
              <a:rPr lang="ja-JP" altLang="en-US" sz="2000" dirty="0"/>
              <a:t>「</a:t>
            </a:r>
            <a:r>
              <a:rPr lang="en-US" altLang="ja-JP" sz="2000" dirty="0" err="1"/>
              <a:t>MainLevel</a:t>
            </a:r>
            <a:r>
              <a:rPr lang="en-US" altLang="ja-JP" sz="2000" dirty="0"/>
              <a:t> </a:t>
            </a:r>
            <a:r>
              <a:rPr lang="ja-JP" altLang="en-US" sz="2000" dirty="0"/>
              <a:t>」という名前で保存しました</a:t>
            </a:r>
            <a:endParaRPr lang="en-US" altLang="ja-JP" sz="2000" dirty="0"/>
          </a:p>
        </p:txBody>
      </p:sp>
      <p:pic>
        <p:nvPicPr>
          <p:cNvPr id="3" name="図 2" descr="携帯電話の画面のスクリーンショット&#10;&#10;自動的に生成された説明">
            <a:extLst>
              <a:ext uri="{FF2B5EF4-FFF2-40B4-BE49-F238E27FC236}">
                <a16:creationId xmlns:a16="http://schemas.microsoft.com/office/drawing/2014/main" id="{8A5FCA3A-32BB-4824-A2BD-77D567086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47696"/>
            <a:ext cx="3648584" cy="2629267"/>
          </a:xfrm>
          <a:prstGeom prst="rect">
            <a:avLst/>
          </a:prstGeom>
        </p:spPr>
      </p:pic>
      <p:pic>
        <p:nvPicPr>
          <p:cNvPr id="7" name="図 6" descr="スクリーンショットの画面&#10;&#10;自動的に生成された説明">
            <a:extLst>
              <a:ext uri="{FF2B5EF4-FFF2-40B4-BE49-F238E27FC236}">
                <a16:creationId xmlns:a16="http://schemas.microsoft.com/office/drawing/2014/main" id="{B06A6B88-C697-4536-A6FA-3335A2318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741" y="3411563"/>
            <a:ext cx="4483084" cy="2765400"/>
          </a:xfrm>
          <a:prstGeom prst="rect">
            <a:avLst/>
          </a:prstGeom>
        </p:spPr>
      </p:pic>
    </p:spTree>
    <p:extLst>
      <p:ext uri="{BB962C8B-B14F-4D97-AF65-F5344CB8AC3E}">
        <p14:creationId xmlns:p14="http://schemas.microsoft.com/office/powerpoint/2010/main" val="4064379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最初に不要な床を削除します</a:t>
            </a:r>
            <a:endParaRPr lang="en-US" altLang="ja-JP" sz="2000" dirty="0"/>
          </a:p>
          <a:p>
            <a:pPr marL="0" indent="0">
              <a:buNone/>
            </a:pPr>
            <a:r>
              <a:rPr lang="en-US" altLang="ja-JP" sz="2000" dirty="0"/>
              <a:t>Floor</a:t>
            </a:r>
            <a:r>
              <a:rPr lang="ja-JP" altLang="en-US" sz="2000" dirty="0"/>
              <a:t>を左クリックで選択して</a:t>
            </a:r>
            <a:r>
              <a:rPr lang="en-US" altLang="ja-JP" sz="2000" dirty="0"/>
              <a:t>Delete</a:t>
            </a:r>
            <a:r>
              <a:rPr lang="ja-JP" altLang="en-US" sz="2000" dirty="0"/>
              <a:t>キー もしくは</a:t>
            </a:r>
            <a:endParaRPr lang="en-US" altLang="ja-JP" sz="2000" dirty="0"/>
          </a:p>
          <a:p>
            <a:pPr marL="0" indent="0">
              <a:buNone/>
            </a:pPr>
            <a:r>
              <a:rPr lang="ja-JP" altLang="en-US" sz="2000" dirty="0"/>
              <a:t>選択した状態で右クリックして編集 </a:t>
            </a:r>
            <a:r>
              <a:rPr lang="en-US" altLang="ja-JP" sz="2000" dirty="0"/>
              <a:t>-&gt; </a:t>
            </a:r>
            <a:r>
              <a:rPr lang="ja-JP" altLang="en-US" sz="2000" dirty="0"/>
              <a:t>削除で消せます</a:t>
            </a:r>
            <a:endParaRPr lang="en-US" altLang="ja-JP" sz="2000" dirty="0"/>
          </a:p>
          <a:p>
            <a:pPr marL="0" indent="0">
              <a:buNone/>
            </a:pPr>
            <a:endParaRPr lang="en-US" altLang="ja-JP" sz="2000" dirty="0"/>
          </a:p>
        </p:txBody>
      </p:sp>
      <p:pic>
        <p:nvPicPr>
          <p:cNvPr id="6" name="図 5" descr="コンピュータ が含まれている画像&#10;&#10;自動的に生成された説明">
            <a:extLst>
              <a:ext uri="{FF2B5EF4-FFF2-40B4-BE49-F238E27FC236}">
                <a16:creationId xmlns:a16="http://schemas.microsoft.com/office/drawing/2014/main" id="{AA97C357-B374-42B9-850F-DE0590780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3431606"/>
            <a:ext cx="5913582" cy="2880294"/>
          </a:xfrm>
          <a:prstGeom prst="rect">
            <a:avLst/>
          </a:prstGeom>
        </p:spPr>
      </p:pic>
      <p:pic>
        <p:nvPicPr>
          <p:cNvPr id="10" name="図 9" descr="スクリーンショットの写真と文字の加工写真&#10;&#10;自動的に生成された説明">
            <a:extLst>
              <a:ext uri="{FF2B5EF4-FFF2-40B4-BE49-F238E27FC236}">
                <a16:creationId xmlns:a16="http://schemas.microsoft.com/office/drawing/2014/main" id="{A37ABFFF-A915-436B-9F9B-50F089A8D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5637" y="3437939"/>
            <a:ext cx="3858163" cy="1486107"/>
          </a:xfrm>
          <a:prstGeom prst="rect">
            <a:avLst/>
          </a:prstGeom>
        </p:spPr>
      </p:pic>
    </p:spTree>
    <p:extLst>
      <p:ext uri="{BB962C8B-B14F-4D97-AF65-F5344CB8AC3E}">
        <p14:creationId xmlns:p14="http://schemas.microsoft.com/office/powerpoint/2010/main" val="2917614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いよいよステージを作っていきます</a:t>
            </a:r>
            <a:endParaRPr lang="en-US" altLang="ja-JP" sz="2000" dirty="0"/>
          </a:p>
          <a:p>
            <a:pPr marL="0" indent="0">
              <a:buNone/>
            </a:pPr>
            <a:r>
              <a:rPr lang="ja-JP" altLang="en-US" sz="2000" dirty="0"/>
              <a:t>モード </a:t>
            </a:r>
            <a:r>
              <a:rPr lang="en-US" altLang="ja-JP" sz="2000" dirty="0"/>
              <a:t>-&gt; </a:t>
            </a:r>
            <a:r>
              <a:rPr lang="ja-JP" altLang="en-US" sz="2000" dirty="0"/>
              <a:t>ランドスケープを選択します</a:t>
            </a:r>
            <a:endParaRPr lang="en-US" altLang="ja-JP" sz="2000" dirty="0"/>
          </a:p>
          <a:p>
            <a:pPr marL="0" indent="0">
              <a:buNone/>
            </a:pPr>
            <a:endParaRPr lang="en-US" altLang="ja-JP" sz="2000" dirty="0"/>
          </a:p>
          <a:p>
            <a:pPr marL="0" indent="0">
              <a:buNone/>
            </a:pPr>
            <a:r>
              <a:rPr lang="ja-JP" altLang="en-US" sz="2000" dirty="0"/>
              <a:t>するとランドスケープのメニューが出ます</a:t>
            </a:r>
            <a:endParaRPr lang="en-US" altLang="ja-JP" sz="2000" dirty="0"/>
          </a:p>
          <a:p>
            <a:pPr marL="0" indent="0">
              <a:buNone/>
            </a:pPr>
            <a:r>
              <a:rPr lang="ja-JP" altLang="en-US" sz="2000" dirty="0"/>
              <a:t>マテリアルに</a:t>
            </a:r>
            <a:endParaRPr lang="en-US" altLang="ja-JP" sz="2000" dirty="0"/>
          </a:p>
          <a:p>
            <a:pPr marL="0" indent="0">
              <a:buNone/>
            </a:pPr>
            <a:r>
              <a:rPr lang="ja-JP" altLang="en-US" sz="2000" dirty="0"/>
              <a:t>「</a:t>
            </a:r>
            <a:r>
              <a:rPr lang="en-US" altLang="ja-JP" sz="2000" dirty="0" err="1"/>
              <a:t>M_Ground_Moss</a:t>
            </a:r>
            <a:r>
              <a:rPr lang="ja-JP" altLang="en-US" sz="2000" dirty="0"/>
              <a:t>」を設定</a:t>
            </a:r>
            <a:endParaRPr lang="en-US" altLang="ja-JP" sz="2000" dirty="0"/>
          </a:p>
          <a:p>
            <a:pPr marL="0" indent="0">
              <a:buNone/>
            </a:pPr>
            <a:endParaRPr lang="en-US" altLang="ja-JP" sz="2000" dirty="0"/>
          </a:p>
          <a:p>
            <a:pPr marL="0" indent="0">
              <a:buNone/>
            </a:pPr>
            <a:r>
              <a:rPr lang="ja-JP" altLang="en-US" sz="2000" dirty="0"/>
              <a:t>スケーリングの</a:t>
            </a:r>
            <a:r>
              <a:rPr lang="en-US" altLang="ja-JP" sz="2000" dirty="0"/>
              <a:t>XYZ</a:t>
            </a:r>
            <a:r>
              <a:rPr lang="ja-JP" altLang="en-US" sz="2000" dirty="0"/>
              <a:t>をそれぞれ</a:t>
            </a:r>
            <a:endParaRPr lang="en-US" altLang="ja-JP" sz="2000" dirty="0"/>
          </a:p>
          <a:p>
            <a:pPr marL="0" indent="0">
              <a:buNone/>
            </a:pPr>
            <a:r>
              <a:rPr lang="en-US" altLang="ja-JP" sz="2000" dirty="0"/>
              <a:t>25.0 </a:t>
            </a:r>
            <a:r>
              <a:rPr lang="ja-JP" altLang="en-US" sz="2000" dirty="0"/>
              <a:t>に設定して作成します</a:t>
            </a:r>
            <a:endParaRPr lang="en-US" altLang="ja-JP" sz="2000" dirty="0"/>
          </a:p>
        </p:txBody>
      </p:sp>
      <p:pic>
        <p:nvPicPr>
          <p:cNvPr id="3" name="図 2" descr="文字と写真のスクリーンショット&#10;&#10;自動的に生成された説明">
            <a:extLst>
              <a:ext uri="{FF2B5EF4-FFF2-40B4-BE49-F238E27FC236}">
                <a16:creationId xmlns:a16="http://schemas.microsoft.com/office/drawing/2014/main" id="{38C8FD2F-D9D5-4306-BC36-4BD2D4441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492" y="3429000"/>
            <a:ext cx="1886213" cy="1895740"/>
          </a:xfrm>
          <a:prstGeom prst="rect">
            <a:avLst/>
          </a:prstGeom>
        </p:spPr>
      </p:pic>
      <p:pic>
        <p:nvPicPr>
          <p:cNvPr id="11" name="図 10" descr="パソコン画面のスクリーンショット&#10;&#10;自動的に生成された説明">
            <a:extLst>
              <a:ext uri="{FF2B5EF4-FFF2-40B4-BE49-F238E27FC236}">
                <a16:creationId xmlns:a16="http://schemas.microsoft.com/office/drawing/2014/main" id="{48E8688C-AFF0-4A0F-B24E-A860A4DD6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291" y="2724149"/>
            <a:ext cx="3253509" cy="3452814"/>
          </a:xfrm>
          <a:prstGeom prst="rect">
            <a:avLst/>
          </a:prstGeom>
        </p:spPr>
      </p:pic>
    </p:spTree>
    <p:extLst>
      <p:ext uri="{BB962C8B-B14F-4D97-AF65-F5344CB8AC3E}">
        <p14:creationId xmlns:p14="http://schemas.microsoft.com/office/powerpoint/2010/main" val="2441606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いい感じの床ができました</a:t>
            </a:r>
            <a:endParaRPr lang="en-US" altLang="ja-JP" sz="1800" dirty="0"/>
          </a:p>
          <a:p>
            <a:pPr marL="0" indent="0">
              <a:buNone/>
            </a:pPr>
            <a:endParaRPr lang="en-US" altLang="ja-JP" sz="1800" dirty="0"/>
          </a:p>
          <a:p>
            <a:pPr marL="0" indent="0">
              <a:buNone/>
            </a:pPr>
            <a:r>
              <a:rPr lang="ja-JP" altLang="en-US" sz="1800" dirty="0"/>
              <a:t>次はこれに起伏をつけていきます</a:t>
            </a:r>
            <a:endParaRPr lang="en-US" altLang="ja-JP" sz="1800" dirty="0"/>
          </a:p>
        </p:txBody>
      </p:sp>
      <p:pic>
        <p:nvPicPr>
          <p:cNvPr id="6" name="図 5" descr="草, スポーツゲーム, 水, フィールド が含まれている画像&#10;&#10;自動的に生成された説明">
            <a:extLst>
              <a:ext uri="{FF2B5EF4-FFF2-40B4-BE49-F238E27FC236}">
                <a16:creationId xmlns:a16="http://schemas.microsoft.com/office/drawing/2014/main" id="{7C1C63CA-9B2F-4291-8859-34535C0C2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7308" y="2709938"/>
            <a:ext cx="5636491" cy="3467025"/>
          </a:xfrm>
          <a:prstGeom prst="rect">
            <a:avLst/>
          </a:prstGeom>
        </p:spPr>
      </p:pic>
    </p:spTree>
    <p:extLst>
      <p:ext uri="{BB962C8B-B14F-4D97-AF65-F5344CB8AC3E}">
        <p14:creationId xmlns:p14="http://schemas.microsoft.com/office/powerpoint/2010/main" val="558961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左クリックしながら</a:t>
            </a:r>
            <a:endParaRPr lang="en-US" altLang="ja-JP" sz="1800" dirty="0"/>
          </a:p>
          <a:p>
            <a:pPr marL="0" indent="0">
              <a:buNone/>
            </a:pPr>
            <a:r>
              <a:rPr lang="ja-JP" altLang="en-US" sz="1800" dirty="0"/>
              <a:t>　地面を塗ると膨らみができます</a:t>
            </a:r>
            <a:endParaRPr lang="en-US" altLang="ja-JP" sz="1800" dirty="0"/>
          </a:p>
          <a:p>
            <a:pPr marL="0" indent="0">
              <a:buNone/>
            </a:pPr>
            <a:endParaRPr lang="en-US" altLang="ja-JP" sz="1800" dirty="0"/>
          </a:p>
          <a:p>
            <a:pPr marL="0" indent="0">
              <a:buNone/>
            </a:pPr>
            <a:r>
              <a:rPr lang="en-US" altLang="ja-JP" sz="1800" dirty="0"/>
              <a:t>Ctrl + </a:t>
            </a:r>
            <a:r>
              <a:rPr lang="ja-JP" altLang="en-US" sz="1800" dirty="0"/>
              <a:t>左クリックしながら</a:t>
            </a:r>
            <a:endParaRPr lang="en-US" altLang="ja-JP" sz="1800" dirty="0"/>
          </a:p>
          <a:p>
            <a:pPr marL="0" indent="0">
              <a:buNone/>
            </a:pPr>
            <a:r>
              <a:rPr lang="ja-JP" altLang="en-US" sz="1800" dirty="0"/>
              <a:t>　地面を塗ると</a:t>
            </a:r>
            <a:endParaRPr lang="en-US" altLang="ja-JP" sz="1800" dirty="0"/>
          </a:p>
          <a:p>
            <a:pPr marL="0" indent="0">
              <a:buNone/>
            </a:pPr>
            <a:r>
              <a:rPr lang="ja-JP" altLang="en-US" sz="1800" dirty="0"/>
              <a:t>　逆に凹ませることができます</a:t>
            </a:r>
            <a:endParaRPr lang="en-US" altLang="ja-JP" sz="1800" dirty="0"/>
          </a:p>
          <a:p>
            <a:pPr marL="0" indent="0">
              <a:buNone/>
            </a:pPr>
            <a:endParaRPr lang="en-US" altLang="ja-JP" sz="1800" dirty="0"/>
          </a:p>
          <a:p>
            <a:pPr marL="0" indent="0">
              <a:buNone/>
            </a:pPr>
            <a:r>
              <a:rPr lang="ja-JP" altLang="en-US" sz="1800" dirty="0"/>
              <a:t>ランドスケープのメニューから</a:t>
            </a:r>
            <a:endParaRPr lang="en-US" altLang="ja-JP" sz="1800" dirty="0"/>
          </a:p>
          <a:p>
            <a:pPr marL="0" indent="0">
              <a:buNone/>
            </a:pPr>
            <a:r>
              <a:rPr lang="ja-JP" altLang="en-US" sz="1800" dirty="0"/>
              <a:t>ブラシ範囲や強度が変えれます</a:t>
            </a:r>
            <a:endParaRPr lang="en-US" altLang="ja-JP" sz="1800" dirty="0"/>
          </a:p>
          <a:p>
            <a:pPr marL="0" indent="0">
              <a:buNone/>
            </a:pPr>
            <a:r>
              <a:rPr lang="ja-JP" altLang="en-US" sz="1800" dirty="0"/>
              <a:t>塗り終えたらランドスケープの</a:t>
            </a:r>
            <a:endParaRPr lang="en-US" altLang="ja-JP" sz="1800" dirty="0"/>
          </a:p>
          <a:p>
            <a:pPr marL="0" indent="0">
              <a:buNone/>
            </a:pPr>
            <a:r>
              <a:rPr lang="ja-JP" altLang="en-US" sz="1800" dirty="0"/>
              <a:t>メニュー閉じて終了します</a:t>
            </a:r>
            <a:endParaRPr lang="en-US" altLang="ja-JP" sz="1800" dirty="0"/>
          </a:p>
        </p:txBody>
      </p:sp>
      <p:pic>
        <p:nvPicPr>
          <p:cNvPr id="10" name="図 9">
            <a:extLst>
              <a:ext uri="{FF2B5EF4-FFF2-40B4-BE49-F238E27FC236}">
                <a16:creationId xmlns:a16="http://schemas.microsoft.com/office/drawing/2014/main" id="{702479AE-F679-48D8-8E75-2EDBA811A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308" y="2711595"/>
            <a:ext cx="4620491" cy="3465368"/>
          </a:xfrm>
          <a:prstGeom prst="rect">
            <a:avLst/>
          </a:prstGeom>
        </p:spPr>
      </p:pic>
      <p:pic>
        <p:nvPicPr>
          <p:cNvPr id="12" name="図 11" descr="モニターに映ったウェブページのスクリーンショット&#10;&#10;自動的に生成された説明">
            <a:extLst>
              <a:ext uri="{FF2B5EF4-FFF2-40B4-BE49-F238E27FC236}">
                <a16:creationId xmlns:a16="http://schemas.microsoft.com/office/drawing/2014/main" id="{1CDB7A9A-6841-48B9-918B-9795CA72C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239" y="3414239"/>
            <a:ext cx="2262907" cy="2762724"/>
          </a:xfrm>
          <a:prstGeom prst="rect">
            <a:avLst/>
          </a:prstGeom>
        </p:spPr>
      </p:pic>
    </p:spTree>
    <p:extLst>
      <p:ext uri="{BB962C8B-B14F-4D97-AF65-F5344CB8AC3E}">
        <p14:creationId xmlns:p14="http://schemas.microsoft.com/office/powerpoint/2010/main" val="2517102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47436" y="1834861"/>
            <a:ext cx="10515600" cy="4351338"/>
          </a:xfrm>
        </p:spPr>
        <p:txBody>
          <a:bodyPr>
            <a:normAutofit/>
          </a:bodyPr>
          <a:lstStyle/>
          <a:p>
            <a:pPr marL="0" indent="0">
              <a:buNone/>
            </a:pPr>
            <a:r>
              <a:rPr lang="ja-JP" altLang="en-US" sz="1800" dirty="0"/>
              <a:t>ステージはそれっぽくなったんですが、色々と問題があるので</a:t>
            </a:r>
            <a:r>
              <a:rPr lang="en-US" altLang="ja-JP" sz="1800" dirty="0"/>
              <a:t>1</a:t>
            </a:r>
            <a:r>
              <a:rPr lang="ja-JP" altLang="en-US" sz="1800" dirty="0"/>
              <a:t>つずつ解決していきますね</a:t>
            </a:r>
            <a:endParaRPr lang="en-US" altLang="ja-JP" sz="1800" dirty="0"/>
          </a:p>
          <a:p>
            <a:pPr marL="0" indent="0">
              <a:buNone/>
            </a:pPr>
            <a:r>
              <a:rPr lang="ja-JP" altLang="en-US" sz="1800" dirty="0"/>
              <a:t>今のステージは真ん中だけなんだか白っぽくなっています。</a:t>
            </a:r>
            <a:endParaRPr lang="en-US" altLang="ja-JP" sz="1800" dirty="0"/>
          </a:p>
          <a:p>
            <a:pPr marL="0" indent="0">
              <a:buNone/>
            </a:pPr>
            <a:endParaRPr lang="en-US" altLang="ja-JP" sz="1800" dirty="0"/>
          </a:p>
          <a:p>
            <a:pPr marL="0" indent="0">
              <a:buNone/>
            </a:pPr>
            <a:r>
              <a:rPr lang="en-US" altLang="ja-JP" sz="1800" dirty="0"/>
              <a:t>						</a:t>
            </a:r>
            <a:r>
              <a:rPr lang="ja-JP" altLang="en-US" sz="1800" dirty="0"/>
              <a:t>問題点</a:t>
            </a:r>
            <a:endParaRPr lang="en-US" altLang="ja-JP" sz="1800" dirty="0"/>
          </a:p>
          <a:p>
            <a:pPr marL="0" indent="0">
              <a:buNone/>
            </a:pPr>
            <a:r>
              <a:rPr lang="en-US" altLang="ja-JP" sz="1800" dirty="0"/>
              <a:t>						</a:t>
            </a:r>
            <a:r>
              <a:rPr lang="ja-JP" altLang="en-US" sz="1800" dirty="0"/>
              <a:t>　</a:t>
            </a:r>
            <a:r>
              <a:rPr lang="en-US" altLang="ja-JP" sz="1800" dirty="0"/>
              <a:t>1. </a:t>
            </a:r>
            <a:r>
              <a:rPr lang="ja-JP" altLang="en-US" sz="1800" dirty="0"/>
              <a:t>中心に白い円</a:t>
            </a:r>
            <a:endParaRPr lang="en-US" altLang="ja-JP" sz="1800" dirty="0"/>
          </a:p>
          <a:p>
            <a:pPr marL="0" indent="0">
              <a:buNone/>
            </a:pPr>
            <a:r>
              <a:rPr lang="en-US" altLang="ja-JP" sz="1800" dirty="0"/>
              <a:t>						</a:t>
            </a:r>
            <a:r>
              <a:rPr lang="ja-JP" altLang="en-US" sz="1800" dirty="0"/>
              <a:t>　</a:t>
            </a:r>
            <a:r>
              <a:rPr lang="en-US" altLang="ja-JP" sz="1800" dirty="0"/>
              <a:t>2. </a:t>
            </a:r>
            <a:r>
              <a:rPr lang="ja-JP" altLang="en-US" sz="1800" dirty="0"/>
              <a:t>ゲーム開始時のプレイヤー位置</a:t>
            </a:r>
            <a:endParaRPr lang="en-US" altLang="ja-JP" sz="1800" dirty="0"/>
          </a:p>
          <a:p>
            <a:pPr marL="0" indent="0">
              <a:buNone/>
            </a:pPr>
            <a:r>
              <a:rPr lang="en-US" altLang="ja-JP" sz="1800" dirty="0"/>
              <a:t>						</a:t>
            </a:r>
            <a:r>
              <a:rPr lang="ja-JP" altLang="en-US" sz="1800" dirty="0"/>
              <a:t>　</a:t>
            </a:r>
            <a:r>
              <a:rPr lang="en-US" altLang="ja-JP" sz="1800" dirty="0"/>
              <a:t>3. </a:t>
            </a:r>
            <a:r>
              <a:rPr lang="ja-JP" altLang="en-US" sz="1800" dirty="0"/>
              <a:t>左上に赤い文字でエラーメッセージ</a:t>
            </a:r>
            <a:r>
              <a:rPr lang="en-US" altLang="ja-JP" sz="1800" dirty="0"/>
              <a:t> </a:t>
            </a:r>
          </a:p>
          <a:p>
            <a:pPr marL="0" indent="0">
              <a:buNone/>
            </a:pPr>
            <a:endParaRPr lang="en-US" altLang="ja-JP" sz="1800" dirty="0"/>
          </a:p>
          <a:p>
            <a:pPr marL="0" indent="0">
              <a:buNone/>
            </a:pPr>
            <a:endParaRPr lang="en-US" altLang="ja-JP" sz="1800" dirty="0"/>
          </a:p>
          <a:p>
            <a:pPr marL="0" indent="0">
              <a:buNone/>
            </a:pPr>
            <a:endParaRPr lang="en-US" altLang="ja-JP" sz="1800" dirty="0"/>
          </a:p>
        </p:txBody>
      </p:sp>
      <p:pic>
        <p:nvPicPr>
          <p:cNvPr id="7" name="図 6" descr="小さい, 飛ぶ, 空気, 座る が含まれている画像&#10;&#10;自動的に生成された説明">
            <a:extLst>
              <a:ext uri="{FF2B5EF4-FFF2-40B4-BE49-F238E27FC236}">
                <a16:creationId xmlns:a16="http://schemas.microsoft.com/office/drawing/2014/main" id="{BCB53137-7640-46D7-AFBB-FBD1A823C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931554"/>
            <a:ext cx="5146965" cy="3245410"/>
          </a:xfrm>
          <a:prstGeom prst="rect">
            <a:avLst/>
          </a:prstGeom>
        </p:spPr>
      </p:pic>
    </p:spTree>
    <p:extLst>
      <p:ext uri="{BB962C8B-B14F-4D97-AF65-F5344CB8AC3E}">
        <p14:creationId xmlns:p14="http://schemas.microsoft.com/office/powerpoint/2010/main" val="46814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kumimoji="1" lang="ja-JP" altLang="en-US" dirty="0"/>
              <a:t>環境</a:t>
            </a:r>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lstStyle/>
          <a:p>
            <a:r>
              <a:rPr kumimoji="1" lang="en-US" altLang="ja-JP" dirty="0"/>
              <a:t>UE4.25.0 Launcher</a:t>
            </a:r>
            <a:r>
              <a:rPr kumimoji="1" lang="ja-JP" altLang="en-US" dirty="0"/>
              <a:t>版</a:t>
            </a:r>
            <a:endParaRPr lang="en-US" altLang="ja-JP" dirty="0"/>
          </a:p>
          <a:p>
            <a:pPr marL="0" indent="0">
              <a:buNone/>
            </a:pPr>
            <a:r>
              <a:rPr lang="en-US" altLang="ja-JP" dirty="0"/>
              <a:t>  Editor </a:t>
            </a:r>
            <a:r>
              <a:rPr lang="ja-JP" altLang="en-US" dirty="0"/>
              <a:t>言語設定 </a:t>
            </a:r>
            <a:r>
              <a:rPr lang="en-US" altLang="ja-JP" dirty="0"/>
              <a:t>: </a:t>
            </a:r>
            <a:r>
              <a:rPr lang="ja-JP" altLang="en-US" dirty="0"/>
              <a:t>日本語</a:t>
            </a:r>
            <a:endParaRPr lang="en-US" altLang="ja-JP" dirty="0"/>
          </a:p>
          <a:p>
            <a:pPr marL="0" indent="0">
              <a:buNone/>
            </a:pPr>
            <a:endParaRPr kumimoji="1" lang="en-US" altLang="ja-JP" sz="2000" dirty="0"/>
          </a:p>
          <a:p>
            <a:pPr marL="0" indent="0">
              <a:buNone/>
            </a:pPr>
            <a:r>
              <a:rPr kumimoji="1" lang="ja-JP" altLang="en-US" sz="2000" dirty="0"/>
              <a:t>完成プロジェクトは以下から</a:t>
            </a:r>
            <a:endParaRPr lang="en-US" altLang="ja-JP" sz="2000" dirty="0"/>
          </a:p>
          <a:p>
            <a:pPr marL="0" indent="0">
              <a:buNone/>
            </a:pPr>
            <a:r>
              <a:rPr kumimoji="1" lang="en-US" altLang="ja-JP" sz="2000" dirty="0"/>
              <a:t>Clone or download -&gt; Download ZIP</a:t>
            </a:r>
            <a:r>
              <a:rPr kumimoji="1" lang="ja-JP" altLang="en-US" sz="2000" dirty="0"/>
              <a:t>で取得できます</a:t>
            </a:r>
            <a:endParaRPr kumimoji="1" lang="en-US" altLang="ja-JP" sz="2000" dirty="0"/>
          </a:p>
          <a:p>
            <a:pPr marL="0" indent="0">
              <a:buNone/>
            </a:pPr>
            <a:r>
              <a:rPr lang="en-US" altLang="ja-JP" sz="2000" dirty="0">
                <a:hlinkClick r:id="rId2"/>
              </a:rPr>
              <a:t>https://github.com/PaperSloth/UE4Tutorial</a:t>
            </a:r>
            <a:endParaRPr lang="en-US" altLang="ja-JP" sz="2000" dirty="0"/>
          </a:p>
        </p:txBody>
      </p:sp>
    </p:spTree>
    <p:extLst>
      <p:ext uri="{BB962C8B-B14F-4D97-AF65-F5344CB8AC3E}">
        <p14:creationId xmlns:p14="http://schemas.microsoft.com/office/powerpoint/2010/main" val="2439662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先程の白っぽい問題の解決には</a:t>
            </a:r>
            <a:endParaRPr lang="en-US" altLang="ja-JP" sz="1800" dirty="0"/>
          </a:p>
          <a:p>
            <a:pPr marL="0" indent="0">
              <a:buNone/>
            </a:pPr>
            <a:r>
              <a:rPr lang="ja-JP" altLang="en-US" sz="1800" dirty="0"/>
              <a:t>右上のアウトライナから「</a:t>
            </a:r>
            <a:r>
              <a:rPr lang="en-US" altLang="ja-JP" sz="1800" dirty="0" err="1"/>
              <a:t>SphereReflectionCapture</a:t>
            </a:r>
            <a:r>
              <a:rPr lang="ja-JP" altLang="en-US" sz="1800" dirty="0"/>
              <a:t>」を選択して</a:t>
            </a:r>
            <a:endParaRPr lang="en-US" altLang="ja-JP" sz="1800" dirty="0"/>
          </a:p>
          <a:p>
            <a:pPr marL="0" indent="0">
              <a:buNone/>
            </a:pPr>
            <a:r>
              <a:rPr lang="ja-JP" altLang="en-US" sz="1800" dirty="0"/>
              <a:t>右下の詳細から</a:t>
            </a:r>
            <a:r>
              <a:rPr lang="en-US" altLang="ja-JP" sz="1800" dirty="0"/>
              <a:t>Influence Radius</a:t>
            </a:r>
            <a:r>
              <a:rPr lang="ja-JP" altLang="en-US" sz="1800" dirty="0"/>
              <a:t>を</a:t>
            </a:r>
            <a:r>
              <a:rPr lang="en-US" altLang="ja-JP" sz="1800" dirty="0"/>
              <a:t>10000 </a:t>
            </a:r>
            <a:r>
              <a:rPr lang="ja-JP" altLang="en-US" sz="1800" dirty="0"/>
              <a:t>に設定します</a:t>
            </a:r>
            <a:endParaRPr lang="en-US" altLang="ja-JP" sz="1800" dirty="0"/>
          </a:p>
          <a:p>
            <a:pPr marL="0" indent="0">
              <a:buNone/>
            </a:pPr>
            <a:endParaRPr lang="en-US" altLang="ja-JP" sz="1800" dirty="0"/>
          </a:p>
          <a:p>
            <a:pPr marL="0" indent="0">
              <a:buNone/>
            </a:pPr>
            <a:r>
              <a:rPr lang="ja-JP" altLang="en-US" sz="1800" dirty="0"/>
              <a:t>これは一部の反射情報の影響範囲を設定しています</a:t>
            </a:r>
            <a:endParaRPr lang="en-US" altLang="ja-JP" sz="1800" dirty="0"/>
          </a:p>
          <a:p>
            <a:pPr marL="0" indent="0">
              <a:buNone/>
            </a:pPr>
            <a:r>
              <a:rPr lang="ja-JP" altLang="en-US" sz="1800" dirty="0"/>
              <a:t>この範囲がステージ全体よりも小さかったため</a:t>
            </a:r>
            <a:endParaRPr lang="en-US" altLang="ja-JP" sz="1800" dirty="0"/>
          </a:p>
          <a:p>
            <a:pPr marL="0" indent="0">
              <a:buNone/>
            </a:pPr>
            <a:r>
              <a:rPr lang="ja-JP" altLang="en-US" sz="1800" dirty="0"/>
              <a:t>おかしな描画になっていました</a:t>
            </a:r>
            <a:endParaRPr lang="en-US" altLang="ja-JP" sz="1800" dirty="0"/>
          </a:p>
          <a:p>
            <a:pPr marL="0" indent="0">
              <a:buNone/>
            </a:pPr>
            <a:endParaRPr lang="en-US" altLang="ja-JP" sz="1800" dirty="0"/>
          </a:p>
        </p:txBody>
      </p:sp>
      <p:pic>
        <p:nvPicPr>
          <p:cNvPr id="10" name="図 9" descr="コンピューターのスクリーンショット&#10;&#10;自動的に生成された説明">
            <a:extLst>
              <a:ext uri="{FF2B5EF4-FFF2-40B4-BE49-F238E27FC236}">
                <a16:creationId xmlns:a16="http://schemas.microsoft.com/office/drawing/2014/main" id="{B57CDE60-3D63-4398-9282-F586C622C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018" y="3957328"/>
            <a:ext cx="2962688" cy="2219635"/>
          </a:xfrm>
          <a:prstGeom prst="rect">
            <a:avLst/>
          </a:prstGeom>
        </p:spPr>
      </p:pic>
      <p:pic>
        <p:nvPicPr>
          <p:cNvPr id="3" name="図 2" descr="コンピューターのスクリーンショット&#10;&#10;自動的に生成された説明">
            <a:extLst>
              <a:ext uri="{FF2B5EF4-FFF2-40B4-BE49-F238E27FC236}">
                <a16:creationId xmlns:a16="http://schemas.microsoft.com/office/drawing/2014/main" id="{A55950EA-116B-4752-A910-9C65DCE4B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808" y="2079557"/>
            <a:ext cx="3134992" cy="4097406"/>
          </a:xfrm>
          <a:prstGeom prst="rect">
            <a:avLst/>
          </a:prstGeom>
        </p:spPr>
      </p:pic>
    </p:spTree>
    <p:extLst>
      <p:ext uri="{BB962C8B-B14F-4D97-AF65-F5344CB8AC3E}">
        <p14:creationId xmlns:p14="http://schemas.microsoft.com/office/powerpoint/2010/main" val="102498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次の問題点はプレイヤーの開始位置です</a:t>
            </a:r>
            <a:endParaRPr lang="en-US" altLang="ja-JP" sz="1800" dirty="0"/>
          </a:p>
          <a:p>
            <a:pPr marL="0" indent="0">
              <a:buNone/>
            </a:pPr>
            <a:r>
              <a:rPr lang="ja-JP" altLang="en-US" sz="1800" dirty="0"/>
              <a:t>右上のプレイボタン</a:t>
            </a:r>
            <a:endParaRPr lang="en-US" altLang="ja-JP" sz="1800" dirty="0"/>
          </a:p>
          <a:p>
            <a:pPr marL="0" indent="0">
              <a:buNone/>
            </a:pPr>
            <a:r>
              <a:rPr lang="ja-JP" altLang="en-US" sz="1800" dirty="0"/>
              <a:t>もしくは</a:t>
            </a:r>
            <a:r>
              <a:rPr lang="en-US" altLang="ja-JP" sz="1800" dirty="0"/>
              <a:t>Alt + P</a:t>
            </a:r>
            <a:r>
              <a:rPr lang="ja-JP" altLang="en-US" sz="1800" dirty="0"/>
              <a:t>でゲームが実行できます</a:t>
            </a:r>
            <a:endParaRPr lang="en-US" altLang="ja-JP" sz="1800" dirty="0"/>
          </a:p>
          <a:p>
            <a:pPr marL="0" indent="0">
              <a:buNone/>
            </a:pPr>
            <a:endParaRPr lang="en-US" altLang="ja-JP" sz="1800" dirty="0"/>
          </a:p>
          <a:p>
            <a:pPr marL="0" indent="0">
              <a:buNone/>
            </a:pPr>
            <a:r>
              <a:rPr lang="ja-JP" altLang="en-US" sz="1800" dirty="0"/>
              <a:t>終了する時は </a:t>
            </a:r>
            <a:r>
              <a:rPr lang="en-US" altLang="ja-JP" sz="1800" dirty="0"/>
              <a:t>Esc </a:t>
            </a:r>
            <a:r>
              <a:rPr lang="ja-JP" altLang="en-US" sz="1800" dirty="0"/>
              <a:t>キーです</a:t>
            </a:r>
            <a:endParaRPr lang="en-US" altLang="ja-JP" sz="1800" dirty="0"/>
          </a:p>
          <a:p>
            <a:pPr marL="0" indent="0">
              <a:buNone/>
            </a:pPr>
            <a:endParaRPr lang="en-US" altLang="ja-JP" sz="1800" dirty="0"/>
          </a:p>
          <a:p>
            <a:pPr marL="0" indent="0">
              <a:buNone/>
            </a:pPr>
            <a:r>
              <a:rPr lang="ja-JP" altLang="en-US" sz="1800" dirty="0"/>
              <a:t>さて、実行すると地面に埋まっているのと</a:t>
            </a:r>
            <a:endParaRPr lang="en-US" altLang="ja-JP" sz="1800" dirty="0"/>
          </a:p>
          <a:p>
            <a:pPr marL="0" indent="0">
              <a:buNone/>
            </a:pPr>
            <a:r>
              <a:rPr lang="ja-JP" altLang="en-US" sz="1800" dirty="0"/>
              <a:t>最初にいた人型のキャラクターがいません</a:t>
            </a:r>
            <a:endParaRPr lang="en-US" altLang="ja-JP" sz="1800" dirty="0"/>
          </a:p>
          <a:p>
            <a:pPr marL="0" indent="0">
              <a:buNone/>
            </a:pPr>
            <a:endParaRPr lang="en-US" altLang="ja-JP" sz="1800" dirty="0"/>
          </a:p>
          <a:p>
            <a:pPr marL="0" indent="0">
              <a:buNone/>
            </a:pPr>
            <a:endParaRPr lang="en-US" altLang="ja-JP" sz="1800" dirty="0"/>
          </a:p>
        </p:txBody>
      </p:sp>
      <p:pic>
        <p:nvPicPr>
          <p:cNvPr id="6" name="図 5" descr="記号, 挿絵 が含まれている画像&#10;&#10;自動的に生成された説明">
            <a:extLst>
              <a:ext uri="{FF2B5EF4-FFF2-40B4-BE49-F238E27FC236}">
                <a16:creationId xmlns:a16="http://schemas.microsoft.com/office/drawing/2014/main" id="{BF1CE542-7876-4A92-9A39-38CC13F47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432" y="2252391"/>
            <a:ext cx="2467319" cy="638264"/>
          </a:xfrm>
          <a:prstGeom prst="rect">
            <a:avLst/>
          </a:prstGeom>
        </p:spPr>
      </p:pic>
      <p:pic>
        <p:nvPicPr>
          <p:cNvPr id="8" name="図 7" descr="山々の黒い影&#10;&#10;自動的に生成された説明">
            <a:extLst>
              <a:ext uri="{FF2B5EF4-FFF2-40B4-BE49-F238E27FC236}">
                <a16:creationId xmlns:a16="http://schemas.microsoft.com/office/drawing/2014/main" id="{2B28E161-6412-40CD-A421-570FF5167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432" y="3317420"/>
            <a:ext cx="5346368" cy="2859543"/>
          </a:xfrm>
          <a:prstGeom prst="rect">
            <a:avLst/>
          </a:prstGeom>
        </p:spPr>
      </p:pic>
    </p:spTree>
    <p:extLst>
      <p:ext uri="{BB962C8B-B14F-4D97-AF65-F5344CB8AC3E}">
        <p14:creationId xmlns:p14="http://schemas.microsoft.com/office/powerpoint/2010/main" val="830596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プレイヤーが埋まってる問題の解決</a:t>
            </a:r>
            <a:endParaRPr lang="en-US" altLang="ja-JP" sz="1800" dirty="0"/>
          </a:p>
          <a:p>
            <a:pPr marL="0" indent="0">
              <a:buNone/>
            </a:pPr>
            <a:r>
              <a:rPr lang="en-US" altLang="ja-JP" sz="1800" dirty="0"/>
              <a:t>UE4</a:t>
            </a:r>
            <a:r>
              <a:rPr lang="ja-JP" altLang="en-US" sz="1800" dirty="0"/>
              <a:t>ではゲームパッドと旗のアイコンの</a:t>
            </a:r>
            <a:endParaRPr lang="en-US" altLang="ja-JP" sz="1800" dirty="0"/>
          </a:p>
          <a:p>
            <a:pPr marL="0" indent="0">
              <a:buNone/>
            </a:pPr>
            <a:r>
              <a:rPr lang="en-US" altLang="ja-JP" sz="1800" dirty="0" err="1"/>
              <a:t>PlayerStart</a:t>
            </a:r>
            <a:r>
              <a:rPr lang="ja-JP" altLang="en-US" sz="1800" dirty="0"/>
              <a:t>の位置にキャラクターが生成されます</a:t>
            </a:r>
            <a:endParaRPr lang="en-US" altLang="ja-JP" sz="1800" dirty="0"/>
          </a:p>
          <a:p>
            <a:pPr marL="0" indent="0">
              <a:buNone/>
            </a:pPr>
            <a:r>
              <a:rPr lang="ja-JP" altLang="en-US" sz="1800" dirty="0"/>
              <a:t>それが埋まっているので上にあげてやる必要があります</a:t>
            </a:r>
            <a:endParaRPr lang="en-US" altLang="ja-JP" sz="1800" dirty="0"/>
          </a:p>
          <a:p>
            <a:pPr marL="0" indent="0">
              <a:buNone/>
            </a:pPr>
            <a:r>
              <a:rPr lang="en-US" altLang="ja-JP" sz="1800" dirty="0" err="1"/>
              <a:t>PlayerStart</a:t>
            </a:r>
            <a:r>
              <a:rPr lang="ja-JP" altLang="en-US" sz="1800" dirty="0"/>
              <a:t>を選択して上に移動させるか</a:t>
            </a:r>
            <a:endParaRPr lang="en-US" altLang="ja-JP" sz="1800" dirty="0"/>
          </a:p>
          <a:p>
            <a:pPr marL="0" indent="0">
              <a:buNone/>
            </a:pPr>
            <a:r>
              <a:rPr lang="ja-JP" altLang="en-US" sz="1800" dirty="0"/>
              <a:t>詳細パネルから位置</a:t>
            </a:r>
            <a:r>
              <a:rPr lang="en-US" altLang="ja-JP" sz="1800" dirty="0"/>
              <a:t>Z</a:t>
            </a:r>
            <a:r>
              <a:rPr lang="ja-JP" altLang="en-US" sz="1800" dirty="0"/>
              <a:t> を更新して埋まらないようにします</a:t>
            </a:r>
            <a:endParaRPr lang="en-US" altLang="ja-JP" sz="1800" dirty="0"/>
          </a:p>
          <a:p>
            <a:pPr marL="0" indent="0">
              <a:buNone/>
            </a:pPr>
            <a:endParaRPr lang="en-US" altLang="ja-JP" sz="1800" dirty="0"/>
          </a:p>
        </p:txBody>
      </p:sp>
      <p:pic>
        <p:nvPicPr>
          <p:cNvPr id="3" name="図 2" descr="草, 屋外, スポーツゲーム, スイング が含まれている画像&#10;&#10;自動的に生成された説明">
            <a:extLst>
              <a:ext uri="{FF2B5EF4-FFF2-40B4-BE49-F238E27FC236}">
                <a16:creationId xmlns:a16="http://schemas.microsoft.com/office/drawing/2014/main" id="{48C43AF2-2DA7-4FFC-A6F1-203DE4CB5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4147126"/>
            <a:ext cx="2921332" cy="2192957"/>
          </a:xfrm>
          <a:prstGeom prst="rect">
            <a:avLst/>
          </a:prstGeom>
        </p:spPr>
      </p:pic>
      <p:pic>
        <p:nvPicPr>
          <p:cNvPr id="9" name="図 8" descr="モニター画面に映る文字のスクリーンショット&#10;&#10;自動的に生成された説明">
            <a:extLst>
              <a:ext uri="{FF2B5EF4-FFF2-40B4-BE49-F238E27FC236}">
                <a16:creationId xmlns:a16="http://schemas.microsoft.com/office/drawing/2014/main" id="{F32890AE-B94B-474D-AFC2-B7CC01E8C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500" y="4147126"/>
            <a:ext cx="4229690" cy="1733792"/>
          </a:xfrm>
          <a:prstGeom prst="rect">
            <a:avLst/>
          </a:prstGeom>
        </p:spPr>
      </p:pic>
      <p:pic>
        <p:nvPicPr>
          <p:cNvPr id="11" name="図 10" descr="モニター画面に映る文字のスクリーンショット&#10;&#10;自動的に生成された説明">
            <a:extLst>
              <a:ext uri="{FF2B5EF4-FFF2-40B4-BE49-F238E27FC236}">
                <a16:creationId xmlns:a16="http://schemas.microsoft.com/office/drawing/2014/main" id="{B1DE2A0F-0848-46A2-BB74-B0086DA5A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814" y="4140533"/>
            <a:ext cx="3236470" cy="2036430"/>
          </a:xfrm>
          <a:prstGeom prst="rect">
            <a:avLst/>
          </a:prstGeom>
        </p:spPr>
      </p:pic>
    </p:spTree>
    <p:extLst>
      <p:ext uri="{BB962C8B-B14F-4D97-AF65-F5344CB8AC3E}">
        <p14:creationId xmlns:p14="http://schemas.microsoft.com/office/powerpoint/2010/main" val="1228075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人型のキャラクターでスタートさせよう</a:t>
            </a:r>
            <a:endParaRPr lang="en-US" altLang="ja-JP" sz="1800" dirty="0"/>
          </a:p>
          <a:p>
            <a:pPr marL="0" indent="0">
              <a:buNone/>
            </a:pPr>
            <a:r>
              <a:rPr lang="ja-JP" altLang="en-US" sz="1800" dirty="0"/>
              <a:t>ウィンドウ </a:t>
            </a:r>
            <a:r>
              <a:rPr lang="en-US" altLang="ja-JP" sz="1800" dirty="0"/>
              <a:t>-&gt; </a:t>
            </a:r>
            <a:r>
              <a:rPr lang="ja-JP" altLang="en-US" sz="1800" dirty="0"/>
              <a:t>ワールドセッティングでワールドセッティングを開きます</a:t>
            </a:r>
            <a:endParaRPr lang="en-US" altLang="ja-JP" sz="1800" dirty="0"/>
          </a:p>
          <a:p>
            <a:pPr marL="0" indent="0">
              <a:buNone/>
            </a:pPr>
            <a:r>
              <a:rPr lang="ja-JP" altLang="en-US" sz="1800" dirty="0"/>
              <a:t>ワールドセッティングから ゲームモードオーバーライドに「</a:t>
            </a:r>
            <a:r>
              <a:rPr lang="en-US" altLang="ja-JP" sz="1800" dirty="0" err="1"/>
              <a:t>ThirdPersonGameMode</a:t>
            </a:r>
            <a:r>
              <a:rPr lang="ja-JP" altLang="en-US" sz="1800" dirty="0"/>
              <a:t>」を設定します</a:t>
            </a:r>
            <a:endParaRPr lang="en-US" altLang="ja-JP" sz="1800" dirty="0"/>
          </a:p>
        </p:txBody>
      </p:sp>
      <p:pic>
        <p:nvPicPr>
          <p:cNvPr id="3" name="図 2" descr="テキスト が含まれている画像&#10;&#10;自動的に生成された説明">
            <a:extLst>
              <a:ext uri="{FF2B5EF4-FFF2-40B4-BE49-F238E27FC236}">
                <a16:creationId xmlns:a16="http://schemas.microsoft.com/office/drawing/2014/main" id="{26EA6B93-D59A-48AF-BF09-0C9F859AE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09591"/>
            <a:ext cx="2019582" cy="2667372"/>
          </a:xfrm>
          <a:prstGeom prst="rect">
            <a:avLst/>
          </a:prstGeom>
        </p:spPr>
      </p:pic>
      <p:pic>
        <p:nvPicPr>
          <p:cNvPr id="6" name="図 5" descr="スクリーンショット, 抽象, モニター, ブラック が含まれている画像&#10;&#10;自動的に生成された説明">
            <a:extLst>
              <a:ext uri="{FF2B5EF4-FFF2-40B4-BE49-F238E27FC236}">
                <a16:creationId xmlns:a16="http://schemas.microsoft.com/office/drawing/2014/main" id="{5B77E8BA-90AD-4288-B3EC-C3D525D24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240" y="3429000"/>
            <a:ext cx="2888370" cy="2747963"/>
          </a:xfrm>
          <a:prstGeom prst="rect">
            <a:avLst/>
          </a:prstGeom>
        </p:spPr>
      </p:pic>
    </p:spTree>
    <p:extLst>
      <p:ext uri="{BB962C8B-B14F-4D97-AF65-F5344CB8AC3E}">
        <p14:creationId xmlns:p14="http://schemas.microsoft.com/office/powerpoint/2010/main" val="2229822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これで人型のキャラクター</a:t>
            </a:r>
            <a:r>
              <a:rPr lang="en-US" altLang="ja-JP" sz="1800" dirty="0"/>
              <a:t>(</a:t>
            </a:r>
            <a:r>
              <a:rPr lang="ja-JP" altLang="en-US" sz="1800" dirty="0"/>
              <a:t>グレーマン</a:t>
            </a:r>
            <a:r>
              <a:rPr lang="en-US" altLang="ja-JP" sz="1800" dirty="0"/>
              <a:t>)</a:t>
            </a:r>
            <a:r>
              <a:rPr lang="ja-JP" altLang="en-US" sz="1800" dirty="0"/>
              <a:t>が動かせるようになりました</a:t>
            </a:r>
            <a:endParaRPr lang="en-US" altLang="ja-JP" sz="1800" dirty="0"/>
          </a:p>
          <a:p>
            <a:pPr marL="0" indent="0">
              <a:buNone/>
            </a:pPr>
            <a:r>
              <a:rPr lang="ja-JP" altLang="en-US" sz="1800" dirty="0"/>
              <a:t>デフォルトでは</a:t>
            </a:r>
            <a:r>
              <a:rPr lang="en-US" altLang="ja-JP" sz="1800" dirty="0"/>
              <a:t>WASD</a:t>
            </a:r>
            <a:r>
              <a:rPr lang="ja-JP" altLang="en-US" sz="1800" dirty="0"/>
              <a:t>で移動と</a:t>
            </a:r>
            <a:r>
              <a:rPr lang="en-US" altLang="ja-JP" sz="1800" dirty="0"/>
              <a:t>Space</a:t>
            </a:r>
            <a:r>
              <a:rPr lang="ja-JP" altLang="en-US" sz="1800" dirty="0"/>
              <a:t>でジャンプができます</a:t>
            </a:r>
            <a:endParaRPr lang="en-US" altLang="ja-JP" sz="1800" dirty="0"/>
          </a:p>
          <a:p>
            <a:pPr marL="0" indent="0">
              <a:buNone/>
            </a:pPr>
            <a:r>
              <a:rPr lang="en-US" altLang="ja-JP" sz="1800" dirty="0"/>
              <a:t>Gamepad(Xbox</a:t>
            </a:r>
            <a:r>
              <a:rPr lang="ja-JP" altLang="en-US" sz="1800" dirty="0"/>
              <a:t>コントローラー</a:t>
            </a:r>
            <a:r>
              <a:rPr lang="en-US" altLang="ja-JP" sz="1800" dirty="0"/>
              <a:t>)</a:t>
            </a:r>
            <a:r>
              <a:rPr lang="ja-JP" altLang="en-US" sz="1800" dirty="0"/>
              <a:t>にも対応しています</a:t>
            </a:r>
            <a:endParaRPr lang="en-US" altLang="ja-JP" sz="1800" dirty="0"/>
          </a:p>
          <a:p>
            <a:pPr marL="0" indent="0">
              <a:buNone/>
            </a:pPr>
            <a:endParaRPr lang="en-US" altLang="ja-JP" sz="1800" dirty="0"/>
          </a:p>
          <a:p>
            <a:pPr marL="0" indent="0">
              <a:buNone/>
            </a:pPr>
            <a:r>
              <a:rPr lang="ja-JP" altLang="en-US" sz="1800" dirty="0"/>
              <a:t>解説が遅れましたが、先程設定した</a:t>
            </a:r>
            <a:r>
              <a:rPr lang="en-US" altLang="ja-JP" sz="1800" dirty="0" err="1"/>
              <a:t>GameMode</a:t>
            </a:r>
            <a:r>
              <a:rPr lang="ja-JP" altLang="en-US" sz="1800" dirty="0"/>
              <a:t>というのも</a:t>
            </a:r>
            <a:endParaRPr lang="en-US" altLang="ja-JP" sz="1800" dirty="0"/>
          </a:p>
          <a:p>
            <a:pPr marL="0" indent="0">
              <a:buNone/>
            </a:pPr>
            <a:r>
              <a:rPr lang="en-US" altLang="ja-JP" sz="1800" dirty="0"/>
              <a:t>Blueprint</a:t>
            </a:r>
            <a:r>
              <a:rPr lang="ja-JP" altLang="en-US" sz="1800" dirty="0"/>
              <a:t>で作成されており自由に編集が可能です</a:t>
            </a:r>
            <a:endParaRPr lang="en-US" altLang="ja-JP" sz="1800" dirty="0"/>
          </a:p>
          <a:p>
            <a:pPr marL="0" indent="0">
              <a:buNone/>
            </a:pPr>
            <a:endParaRPr lang="en-US" altLang="ja-JP" sz="1800" dirty="0"/>
          </a:p>
          <a:p>
            <a:pPr marL="0" indent="0">
              <a:buNone/>
            </a:pPr>
            <a:r>
              <a:rPr lang="ja-JP" altLang="en-US" sz="1800" dirty="0"/>
              <a:t>ゲーム開始時の</a:t>
            </a:r>
            <a:endParaRPr lang="en-US" altLang="ja-JP" sz="1800" dirty="0"/>
          </a:p>
          <a:p>
            <a:pPr marL="0" indent="0">
              <a:buNone/>
            </a:pPr>
            <a:r>
              <a:rPr lang="en-US" altLang="ja-JP" sz="1800" dirty="0"/>
              <a:t>Pawn/Character</a:t>
            </a:r>
            <a:r>
              <a:rPr lang="ja-JP" altLang="en-US" sz="1800" dirty="0"/>
              <a:t>や</a:t>
            </a:r>
            <a:r>
              <a:rPr lang="en-US" altLang="ja-JP" sz="1800" dirty="0" err="1"/>
              <a:t>PlayerController</a:t>
            </a:r>
            <a:r>
              <a:rPr lang="ja-JP" altLang="en-US" sz="1800" dirty="0"/>
              <a:t>といった</a:t>
            </a:r>
            <a:endParaRPr lang="en-US" altLang="ja-JP" sz="1800" dirty="0"/>
          </a:p>
          <a:p>
            <a:pPr marL="0" indent="0">
              <a:buNone/>
            </a:pPr>
            <a:r>
              <a:rPr lang="ja-JP" altLang="en-US" sz="1800" dirty="0"/>
              <a:t>プレイヤーに関連する</a:t>
            </a:r>
            <a:r>
              <a:rPr lang="en-US" altLang="ja-JP" sz="1800" dirty="0"/>
              <a:t>Blueprint</a:t>
            </a:r>
            <a:r>
              <a:rPr lang="ja-JP" altLang="en-US" sz="1800" dirty="0"/>
              <a:t>を設定できます</a:t>
            </a:r>
            <a:endParaRPr lang="en-US" altLang="ja-JP" sz="1800" dirty="0"/>
          </a:p>
        </p:txBody>
      </p:sp>
      <p:pic>
        <p:nvPicPr>
          <p:cNvPr id="7" name="図 6" descr="草, 屋外, 立つ, フィールド が含まれている画像&#10;&#10;自動的に生成された説明">
            <a:extLst>
              <a:ext uri="{FF2B5EF4-FFF2-40B4-BE49-F238E27FC236}">
                <a16:creationId xmlns:a16="http://schemas.microsoft.com/office/drawing/2014/main" id="{83D715A2-66EB-4440-8007-34B83E761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036" y="2707052"/>
            <a:ext cx="4435764" cy="3469912"/>
          </a:xfrm>
          <a:prstGeom prst="rect">
            <a:avLst/>
          </a:prstGeom>
        </p:spPr>
      </p:pic>
    </p:spTree>
    <p:extLst>
      <p:ext uri="{BB962C8B-B14F-4D97-AF65-F5344CB8AC3E}">
        <p14:creationId xmlns:p14="http://schemas.microsoft.com/office/powerpoint/2010/main" val="3564838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最後になりましたがエラーを解決しましょう</a:t>
            </a:r>
            <a:endParaRPr lang="en-US" altLang="ja-JP" sz="1800" dirty="0"/>
          </a:p>
          <a:p>
            <a:pPr marL="0" indent="0">
              <a:buNone/>
            </a:pPr>
            <a:endParaRPr lang="en-US" altLang="ja-JP" sz="1800" dirty="0"/>
          </a:p>
          <a:p>
            <a:pPr marL="0" indent="0">
              <a:buNone/>
            </a:pPr>
            <a:r>
              <a:rPr lang="ja-JP" altLang="en-US" sz="1800" dirty="0"/>
              <a:t>ライティングを再ビルドは</a:t>
            </a:r>
            <a:endParaRPr lang="en-US" altLang="ja-JP" sz="1800" dirty="0"/>
          </a:p>
          <a:p>
            <a:pPr marL="0" indent="0">
              <a:buNone/>
            </a:pPr>
            <a:r>
              <a:rPr lang="ja-JP" altLang="en-US" sz="1800" dirty="0"/>
              <a:t>ビルドボタンを押すことで大抵解決します</a:t>
            </a:r>
            <a:endParaRPr lang="en-US" altLang="ja-JP" sz="1800" dirty="0"/>
          </a:p>
          <a:p>
            <a:pPr marL="0" indent="0">
              <a:buNone/>
            </a:pPr>
            <a:endParaRPr lang="en-US" altLang="ja-JP" sz="1800" dirty="0"/>
          </a:p>
          <a:p>
            <a:pPr marL="0" indent="0">
              <a:buNone/>
            </a:pPr>
            <a:r>
              <a:rPr lang="ja-JP" altLang="en-US" sz="1800" dirty="0"/>
              <a:t>ライティングのビルドというのは</a:t>
            </a:r>
            <a:endParaRPr lang="en-US" altLang="ja-JP" sz="1800" dirty="0"/>
          </a:p>
          <a:p>
            <a:pPr marL="0" indent="0">
              <a:buNone/>
            </a:pPr>
            <a:r>
              <a:rPr lang="ja-JP" altLang="en-US" sz="1800" dirty="0"/>
              <a:t>背景のオブジェクト等</a:t>
            </a:r>
            <a:endParaRPr lang="en-US" altLang="ja-JP" sz="1800" dirty="0"/>
          </a:p>
          <a:p>
            <a:pPr marL="0" indent="0">
              <a:buNone/>
            </a:pPr>
            <a:r>
              <a:rPr lang="ja-JP" altLang="en-US" sz="1800" dirty="0"/>
              <a:t>動かないものを置いた時の影の焼き付けや</a:t>
            </a:r>
            <a:endParaRPr lang="en-US" altLang="ja-JP" sz="1800" dirty="0"/>
          </a:p>
          <a:p>
            <a:pPr marL="0" indent="0">
              <a:buNone/>
            </a:pPr>
            <a:r>
              <a:rPr lang="ja-JP" altLang="en-US" sz="1800" dirty="0"/>
              <a:t>一部のライティングの計算を事前に行います</a:t>
            </a:r>
            <a:endParaRPr lang="en-US" altLang="ja-JP" sz="1800" dirty="0"/>
          </a:p>
          <a:p>
            <a:pPr marL="0" indent="0">
              <a:buNone/>
            </a:pPr>
            <a:endParaRPr lang="en-US" altLang="ja-JP" sz="1800" dirty="0"/>
          </a:p>
          <a:p>
            <a:pPr marL="0" indent="0">
              <a:buNone/>
            </a:pPr>
            <a:r>
              <a:rPr lang="ja-JP" altLang="en-US" sz="1800" dirty="0"/>
              <a:t>そうすることで実行中の処理負荷を下げれるような仕組みになっています</a:t>
            </a:r>
            <a:endParaRPr lang="en-US" altLang="ja-JP" sz="1800" dirty="0"/>
          </a:p>
          <a:p>
            <a:pPr marL="0" indent="0">
              <a:buNone/>
            </a:pPr>
            <a:endParaRPr lang="en-US" altLang="ja-JP" sz="1800" dirty="0"/>
          </a:p>
        </p:txBody>
      </p:sp>
      <p:pic>
        <p:nvPicPr>
          <p:cNvPr id="3" name="図 2" descr="スクリーンショット が含まれている画像&#10;&#10;自動的に生成された説明">
            <a:extLst>
              <a:ext uri="{FF2B5EF4-FFF2-40B4-BE49-F238E27FC236}">
                <a16:creationId xmlns:a16="http://schemas.microsoft.com/office/drawing/2014/main" id="{44122BEE-BA67-49AA-ACD1-270839E3F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01294"/>
            <a:ext cx="4963218" cy="1047896"/>
          </a:xfrm>
          <a:prstGeom prst="rect">
            <a:avLst/>
          </a:prstGeom>
        </p:spPr>
      </p:pic>
      <p:pic>
        <p:nvPicPr>
          <p:cNvPr id="8" name="図 7" descr="挿絵, テーブル が含まれている画像&#10;&#10;自動的に生成された説明">
            <a:extLst>
              <a:ext uri="{FF2B5EF4-FFF2-40B4-BE49-F238E27FC236}">
                <a16:creationId xmlns:a16="http://schemas.microsoft.com/office/drawing/2014/main" id="{9AA672B3-DDAC-4104-8E03-53BF809AF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99903"/>
            <a:ext cx="3839111" cy="647790"/>
          </a:xfrm>
          <a:prstGeom prst="rect">
            <a:avLst/>
          </a:prstGeom>
        </p:spPr>
      </p:pic>
    </p:spTree>
    <p:extLst>
      <p:ext uri="{BB962C8B-B14F-4D97-AF65-F5344CB8AC3E}">
        <p14:creationId xmlns:p14="http://schemas.microsoft.com/office/powerpoint/2010/main" val="3099294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作った</a:t>
            </a:r>
            <a:r>
              <a:rPr lang="en-US" altLang="ja-JP" sz="1800" dirty="0"/>
              <a:t>Level</a:t>
            </a:r>
            <a:r>
              <a:rPr lang="ja-JP" altLang="en-US" sz="1800" dirty="0"/>
              <a:t>を</a:t>
            </a:r>
            <a:r>
              <a:rPr lang="en-US" altLang="ja-JP" sz="1800" dirty="0"/>
              <a:t>Editor</a:t>
            </a:r>
            <a:r>
              <a:rPr lang="ja-JP" altLang="en-US" sz="1800" dirty="0"/>
              <a:t>起動時に開くようにする</a:t>
            </a:r>
            <a:endParaRPr lang="en-US" altLang="ja-JP" sz="1800" dirty="0"/>
          </a:p>
          <a:p>
            <a:pPr marL="0" indent="0">
              <a:buNone/>
            </a:pPr>
            <a:r>
              <a:rPr lang="ja-JP" altLang="en-US" sz="1800" dirty="0"/>
              <a:t>一先ずステージは完成したのですが、都度開くのが手間なので</a:t>
            </a:r>
            <a:endParaRPr lang="en-US" altLang="ja-JP" sz="1800" dirty="0"/>
          </a:p>
          <a:p>
            <a:pPr marL="0" indent="0">
              <a:buNone/>
            </a:pPr>
            <a:r>
              <a:rPr lang="ja-JP" altLang="en-US" sz="1800" dirty="0"/>
              <a:t>起動時に自動で開くようにします 以下に</a:t>
            </a:r>
            <a:r>
              <a:rPr lang="en-US" altLang="ja-JP" sz="1800" dirty="0" err="1"/>
              <a:t>MainLevel</a:t>
            </a:r>
            <a:r>
              <a:rPr lang="ja-JP" altLang="en-US" sz="1800" dirty="0"/>
              <a:t>を設定します</a:t>
            </a:r>
            <a:endParaRPr lang="en-US" altLang="ja-JP" sz="1800" dirty="0"/>
          </a:p>
          <a:p>
            <a:pPr marL="0" indent="0">
              <a:buNone/>
            </a:pPr>
            <a:r>
              <a:rPr lang="ja-JP" altLang="en-US" sz="1800" dirty="0"/>
              <a:t>編集 </a:t>
            </a:r>
            <a:r>
              <a:rPr lang="en-US" altLang="ja-JP" sz="1800" dirty="0"/>
              <a:t>-&gt; </a:t>
            </a:r>
            <a:r>
              <a:rPr lang="ja-JP" altLang="en-US" sz="1800" dirty="0"/>
              <a:t>プロジェクト設定 </a:t>
            </a:r>
            <a:r>
              <a:rPr lang="en-US" altLang="ja-JP" sz="1800" dirty="0"/>
              <a:t>-&gt; </a:t>
            </a:r>
            <a:r>
              <a:rPr lang="ja-JP" altLang="en-US" sz="1800" dirty="0"/>
              <a:t>マップ</a:t>
            </a:r>
            <a:r>
              <a:rPr lang="en-US" altLang="ja-JP" sz="1800" dirty="0"/>
              <a:t>&amp;</a:t>
            </a:r>
            <a:r>
              <a:rPr lang="ja-JP" altLang="en-US" sz="1800" dirty="0"/>
              <a:t>モード </a:t>
            </a:r>
            <a:r>
              <a:rPr lang="en-US" altLang="ja-JP" sz="1800" dirty="0"/>
              <a:t>-&gt; </a:t>
            </a:r>
            <a:r>
              <a:rPr lang="ja-JP" altLang="en-US" sz="1800" dirty="0"/>
              <a:t>エディタのスタートアップマップ</a:t>
            </a:r>
            <a:endParaRPr lang="en-US" altLang="ja-JP" sz="1800" dirty="0"/>
          </a:p>
          <a:p>
            <a:pPr marL="0" indent="0">
              <a:buNone/>
            </a:pPr>
            <a:endParaRPr lang="en-US" altLang="ja-JP" sz="1800" dirty="0"/>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12546744-B266-448C-8B1C-D17797E21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2950267" cy="2747963"/>
          </a:xfrm>
          <a:prstGeom prst="rect">
            <a:avLst/>
          </a:prstGeom>
        </p:spPr>
      </p:pic>
      <p:pic>
        <p:nvPicPr>
          <p:cNvPr id="10" name="図 9" descr="文字と写真のスクリーンショット&#10;&#10;自動的に生成された説明">
            <a:extLst>
              <a:ext uri="{FF2B5EF4-FFF2-40B4-BE49-F238E27FC236}">
                <a16:creationId xmlns:a16="http://schemas.microsoft.com/office/drawing/2014/main" id="{59AE5761-563D-4F11-BF61-E6023BDB5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09" y="3434397"/>
            <a:ext cx="2245476" cy="2742566"/>
          </a:xfrm>
          <a:prstGeom prst="rect">
            <a:avLst/>
          </a:prstGeom>
        </p:spPr>
      </p:pic>
      <p:pic>
        <p:nvPicPr>
          <p:cNvPr id="12" name="図 11" descr="パソコン画面のスクリーンショット&#10;&#10;自動的に生成された説明">
            <a:extLst>
              <a:ext uri="{FF2B5EF4-FFF2-40B4-BE49-F238E27FC236}">
                <a16:creationId xmlns:a16="http://schemas.microsoft.com/office/drawing/2014/main" id="{B5FCBA9B-0EEC-4E23-B209-7C95AE8FD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3627" y="3432326"/>
            <a:ext cx="2358984" cy="2743601"/>
          </a:xfrm>
          <a:prstGeom prst="rect">
            <a:avLst/>
          </a:prstGeom>
        </p:spPr>
      </p:pic>
    </p:spTree>
    <p:extLst>
      <p:ext uri="{BB962C8B-B14F-4D97-AF65-F5344CB8AC3E}">
        <p14:creationId xmlns:p14="http://schemas.microsoft.com/office/powerpoint/2010/main" val="208874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ようやくステージ完成です</a:t>
            </a:r>
            <a:endParaRPr lang="en-US" altLang="ja-JP" sz="2000" dirty="0"/>
          </a:p>
          <a:p>
            <a:pPr marL="0" indent="0">
              <a:buNone/>
            </a:pPr>
            <a:endParaRPr lang="en-US" altLang="ja-JP" sz="2000" dirty="0"/>
          </a:p>
          <a:p>
            <a:pPr marL="0" indent="0">
              <a:buNone/>
            </a:pPr>
            <a:r>
              <a:rPr lang="ja-JP" altLang="en-US" sz="2000" dirty="0"/>
              <a:t>これだけで結構ゲームっぽい感じです</a:t>
            </a:r>
            <a:endParaRPr lang="en-US" altLang="ja-JP" sz="2000" dirty="0"/>
          </a:p>
          <a:p>
            <a:pPr marL="0" indent="0">
              <a:buNone/>
            </a:pPr>
            <a:endParaRPr lang="en-US" altLang="ja-JP" sz="2000" dirty="0"/>
          </a:p>
          <a:p>
            <a:pPr marL="0" indent="0">
              <a:buNone/>
            </a:pPr>
            <a:r>
              <a:rPr lang="ja-JP" altLang="en-US" sz="2000" dirty="0"/>
              <a:t>次からはいよいよ</a:t>
            </a:r>
            <a:endParaRPr lang="en-US" altLang="ja-JP" sz="2000" dirty="0"/>
          </a:p>
          <a:p>
            <a:pPr marL="0" indent="0">
              <a:buNone/>
            </a:pPr>
            <a:r>
              <a:rPr lang="en-US" altLang="ja-JP" sz="2000" dirty="0"/>
              <a:t>Blueprint</a:t>
            </a:r>
            <a:r>
              <a:rPr lang="ja-JP" altLang="en-US" sz="2000" dirty="0"/>
              <a:t>の作成に取り掛かります</a:t>
            </a:r>
            <a:endParaRPr lang="en-US" altLang="ja-JP" sz="2000" dirty="0"/>
          </a:p>
        </p:txBody>
      </p:sp>
      <p:pic>
        <p:nvPicPr>
          <p:cNvPr id="6" name="図 5" descr="草, 屋外, 男, フィールド が含まれている画像&#10;&#10;自動的に生成された説明">
            <a:extLst>
              <a:ext uri="{FF2B5EF4-FFF2-40B4-BE49-F238E27FC236}">
                <a16:creationId xmlns:a16="http://schemas.microsoft.com/office/drawing/2014/main" id="{CE20560A-15F6-48C7-B00D-069C4360A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6" y="2715491"/>
            <a:ext cx="6091483" cy="3461472"/>
          </a:xfrm>
          <a:prstGeom prst="rect">
            <a:avLst/>
          </a:prstGeom>
        </p:spPr>
      </p:pic>
    </p:spTree>
    <p:extLst>
      <p:ext uri="{BB962C8B-B14F-4D97-AF65-F5344CB8AC3E}">
        <p14:creationId xmlns:p14="http://schemas.microsoft.com/office/powerpoint/2010/main" val="1341733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t>キャラクターの</a:t>
            </a:r>
            <a:r>
              <a:rPr lang="en-US" altLang="ja-JP" dirty="0"/>
              <a:t>Blueprint</a:t>
            </a:r>
            <a:r>
              <a:rPr lang="ja-JP" altLang="en-US" dirty="0"/>
              <a:t>を編集しよう</a:t>
            </a:r>
            <a:endParaRPr lang="en-US" altLang="ja-JP" dirty="0"/>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2427827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まずはプレイヤーキャラクターの</a:t>
            </a:r>
            <a:r>
              <a:rPr lang="en-US" altLang="ja-JP" sz="2000" dirty="0"/>
              <a:t>Blueprint</a:t>
            </a:r>
            <a:r>
              <a:rPr lang="ja-JP" altLang="en-US" sz="2000" dirty="0"/>
              <a:t>を開こう</a:t>
            </a:r>
            <a:endParaRPr lang="en-US" altLang="ja-JP" sz="2000" dirty="0"/>
          </a:p>
          <a:p>
            <a:pPr marL="0" indent="0">
              <a:buNone/>
            </a:pPr>
            <a:r>
              <a:rPr lang="en-US" altLang="ja-JP" sz="2000" dirty="0"/>
              <a:t>Content &gt; </a:t>
            </a:r>
            <a:r>
              <a:rPr lang="en-US" altLang="ja-JP" sz="2000" dirty="0" err="1"/>
              <a:t>ThirdPersonBP</a:t>
            </a:r>
            <a:r>
              <a:rPr lang="en-US" altLang="ja-JP" sz="2000" dirty="0"/>
              <a:t> &gt; Blueprints &gt; </a:t>
            </a:r>
            <a:r>
              <a:rPr lang="en-US" altLang="ja-JP" sz="2000" dirty="0" err="1"/>
              <a:t>ThirdPersonCharacter</a:t>
            </a:r>
            <a:r>
              <a:rPr lang="en-US" altLang="ja-JP" sz="2000" dirty="0"/>
              <a:t> </a:t>
            </a:r>
            <a:r>
              <a:rPr lang="ja-JP" altLang="en-US" sz="2000" dirty="0"/>
              <a:t>が</a:t>
            </a:r>
            <a:r>
              <a:rPr lang="en-US" altLang="ja-JP" sz="2000" dirty="0"/>
              <a:t>Player</a:t>
            </a:r>
            <a:r>
              <a:rPr lang="ja-JP" altLang="en-US" sz="2000" dirty="0"/>
              <a:t>の</a:t>
            </a:r>
            <a:r>
              <a:rPr lang="en-US" altLang="ja-JP" sz="2000" dirty="0"/>
              <a:t>Blueprint</a:t>
            </a:r>
            <a:r>
              <a:rPr lang="ja-JP" altLang="en-US" sz="2000" dirty="0"/>
              <a:t>です</a:t>
            </a:r>
            <a:endParaRPr lang="en-US" altLang="ja-JP" sz="2000" dirty="0"/>
          </a:p>
          <a:p>
            <a:pPr marL="0" indent="0">
              <a:buNone/>
            </a:pPr>
            <a:r>
              <a:rPr lang="ja-JP" altLang="en-US" sz="2000" dirty="0"/>
              <a:t>ダブルクリック か 選択して</a:t>
            </a:r>
            <a:r>
              <a:rPr lang="en-US" altLang="ja-JP" sz="2000" dirty="0"/>
              <a:t>Enter</a:t>
            </a:r>
            <a:r>
              <a:rPr lang="ja-JP" altLang="en-US" sz="2000" dirty="0"/>
              <a:t>で</a:t>
            </a:r>
            <a:r>
              <a:rPr lang="en-US" altLang="ja-JP" sz="2000" dirty="0"/>
              <a:t>Blueprint</a:t>
            </a:r>
            <a:r>
              <a:rPr lang="ja-JP" altLang="en-US" sz="2000" dirty="0"/>
              <a:t>が開けます</a:t>
            </a:r>
            <a:endParaRPr lang="en-US" altLang="ja-JP" sz="2000" dirty="0"/>
          </a:p>
        </p:txBody>
      </p:sp>
      <p:pic>
        <p:nvPicPr>
          <p:cNvPr id="3" name="図 2" descr="スクリーンショットの画面&#10;&#10;自動的に生成された説明">
            <a:extLst>
              <a:ext uri="{FF2B5EF4-FFF2-40B4-BE49-F238E27FC236}">
                <a16:creationId xmlns:a16="http://schemas.microsoft.com/office/drawing/2014/main" id="{0E61A1B7-7BCF-44C6-9847-748C77E08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3042388" cy="2747963"/>
          </a:xfrm>
          <a:prstGeom prst="rect">
            <a:avLst/>
          </a:prstGeom>
        </p:spPr>
      </p:pic>
      <p:pic>
        <p:nvPicPr>
          <p:cNvPr id="6" name="図 5" descr="コンピューターの画面のスクリーンショット&#10;&#10;自動的に生成された説明">
            <a:extLst>
              <a:ext uri="{FF2B5EF4-FFF2-40B4-BE49-F238E27FC236}">
                <a16:creationId xmlns:a16="http://schemas.microsoft.com/office/drawing/2014/main" id="{F69E27F6-E4C1-4F1C-8F1A-63DBABA38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426" y="3429000"/>
            <a:ext cx="4437570" cy="2747963"/>
          </a:xfrm>
          <a:prstGeom prst="rect">
            <a:avLst/>
          </a:prstGeom>
        </p:spPr>
      </p:pic>
    </p:spTree>
    <p:extLst>
      <p:ext uri="{BB962C8B-B14F-4D97-AF65-F5344CB8AC3E}">
        <p14:creationId xmlns:p14="http://schemas.microsoft.com/office/powerpoint/2010/main" val="178599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本チュートリアルで作るもの</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pPr marL="0" indent="0">
              <a:buNone/>
            </a:pPr>
            <a:r>
              <a:rPr lang="ja-JP" altLang="en-US" sz="1800" strike="sngStrike" dirty="0"/>
              <a:t>身体が闘争を求めるようなゲーム</a:t>
            </a:r>
            <a:endParaRPr lang="en-US" altLang="ja-JP" sz="1800" strike="sngStrike" dirty="0"/>
          </a:p>
          <a:p>
            <a:pPr marL="0" indent="0">
              <a:buNone/>
            </a:pPr>
            <a:r>
              <a:rPr lang="en-US" altLang="ja-JP" sz="2400" dirty="0"/>
              <a:t>3D</a:t>
            </a:r>
            <a:r>
              <a:rPr lang="ja-JP" altLang="en-US" sz="2400" dirty="0"/>
              <a:t>ゲームとしての大凡の要素が入ったゲームを作ります</a:t>
            </a:r>
            <a:endParaRPr lang="en-US" altLang="ja-JP" sz="2400" dirty="0"/>
          </a:p>
        </p:txBody>
      </p:sp>
      <p:pic>
        <p:nvPicPr>
          <p:cNvPr id="5" name="図 4" descr="オレンジ色の太陽&#10;&#10;自動的に生成された説明">
            <a:extLst>
              <a:ext uri="{FF2B5EF4-FFF2-40B4-BE49-F238E27FC236}">
                <a16:creationId xmlns:a16="http://schemas.microsoft.com/office/drawing/2014/main" id="{45FE0D54-609A-4F79-AFF2-D5C14E0A5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459" y="2695575"/>
            <a:ext cx="6187082" cy="3616325"/>
          </a:xfrm>
          <a:prstGeom prst="rect">
            <a:avLst/>
          </a:prstGeom>
        </p:spPr>
      </p:pic>
    </p:spTree>
    <p:extLst>
      <p:ext uri="{BB962C8B-B14F-4D97-AF65-F5344CB8AC3E}">
        <p14:creationId xmlns:p14="http://schemas.microsoft.com/office/powerpoint/2010/main" val="3194970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今回はアニメーションするキャラクターを扱わないため</a:t>
            </a:r>
            <a:endParaRPr lang="en-US" altLang="ja-JP" sz="2000" dirty="0"/>
          </a:p>
          <a:p>
            <a:pPr marL="0" indent="0">
              <a:buNone/>
            </a:pPr>
            <a:r>
              <a:rPr lang="en-US" altLang="ja-JP" sz="2000" dirty="0"/>
              <a:t>Static Mesh</a:t>
            </a:r>
            <a:r>
              <a:rPr lang="ja-JP" altLang="en-US" sz="2000" dirty="0"/>
              <a:t>を追加してプレイヤーの見た目を差し替えます</a:t>
            </a:r>
            <a:endParaRPr lang="en-US" altLang="ja-JP" sz="2000" dirty="0"/>
          </a:p>
          <a:p>
            <a:pPr marL="0" indent="0">
              <a:buNone/>
            </a:pPr>
            <a:endParaRPr lang="en-US" altLang="ja-JP" sz="2000" dirty="0"/>
          </a:p>
          <a:p>
            <a:pPr marL="0" indent="0">
              <a:buNone/>
            </a:pPr>
            <a:r>
              <a:rPr lang="ja-JP" altLang="en-US" sz="2000" dirty="0"/>
              <a:t>コンポーネントを追加から「</a:t>
            </a:r>
            <a:r>
              <a:rPr lang="en-US" altLang="ja-JP" sz="2000" dirty="0"/>
              <a:t>Static Mesh</a:t>
            </a:r>
            <a:r>
              <a:rPr lang="ja-JP" altLang="en-US" sz="2000" dirty="0"/>
              <a:t>」を追加します</a:t>
            </a:r>
            <a:endParaRPr lang="en-US" altLang="ja-JP" sz="2000" dirty="0"/>
          </a:p>
        </p:txBody>
      </p:sp>
      <p:pic>
        <p:nvPicPr>
          <p:cNvPr id="7" name="図 6" descr="屋外, テキスト, ストリート, モニター が含まれている画像&#10;&#10;自動的に生成された説明">
            <a:extLst>
              <a:ext uri="{FF2B5EF4-FFF2-40B4-BE49-F238E27FC236}">
                <a16:creationId xmlns:a16="http://schemas.microsoft.com/office/drawing/2014/main" id="{D0BB20BD-D2C5-40CB-AB0F-ECD250F43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957328"/>
            <a:ext cx="2486372" cy="2219635"/>
          </a:xfrm>
          <a:prstGeom prst="rect">
            <a:avLst/>
          </a:prstGeom>
        </p:spPr>
      </p:pic>
      <p:pic>
        <p:nvPicPr>
          <p:cNvPr id="9" name="図 8" descr="スクリーンショットの画面&#10;&#10;自動的に生成された説明">
            <a:extLst>
              <a:ext uri="{FF2B5EF4-FFF2-40B4-BE49-F238E27FC236}">
                <a16:creationId xmlns:a16="http://schemas.microsoft.com/office/drawing/2014/main" id="{07EABAC1-02E0-4252-8E55-0159C56C5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5280" y="3957328"/>
            <a:ext cx="3539936" cy="2219635"/>
          </a:xfrm>
          <a:prstGeom prst="rect">
            <a:avLst/>
          </a:prstGeom>
        </p:spPr>
      </p:pic>
    </p:spTree>
    <p:extLst>
      <p:ext uri="{BB962C8B-B14F-4D97-AF65-F5344CB8AC3E}">
        <p14:creationId xmlns:p14="http://schemas.microsoft.com/office/powerpoint/2010/main" val="4248785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続いて詳細パネルから</a:t>
            </a:r>
            <a:r>
              <a:rPr lang="en-US" altLang="ja-JP" sz="2000" dirty="0"/>
              <a:t>Static Mesh</a:t>
            </a:r>
            <a:r>
              <a:rPr lang="ja-JP" altLang="en-US" sz="2000" dirty="0"/>
              <a:t>に「</a:t>
            </a:r>
            <a:r>
              <a:rPr lang="en-US" altLang="ja-JP" sz="2000" dirty="0"/>
              <a:t>1M_Cube</a:t>
            </a:r>
            <a:r>
              <a:rPr lang="ja-JP" altLang="en-US" sz="2000" dirty="0"/>
              <a:t>」を設定します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64D1ADF6-4641-4953-BD28-165F17042D49}"/>
              </a:ext>
            </a:extLst>
          </p:cNvPr>
          <p:cNvPicPr>
            <a:picLocks noChangeAspect="1"/>
          </p:cNvPicPr>
          <p:nvPr/>
        </p:nvPicPr>
        <p:blipFill>
          <a:blip r:embed="rId2"/>
          <a:stretch>
            <a:fillRect/>
          </a:stretch>
        </p:blipFill>
        <p:spPr>
          <a:xfrm>
            <a:off x="838201" y="3428999"/>
            <a:ext cx="2607442" cy="2747963"/>
          </a:xfrm>
          <a:prstGeom prst="rect">
            <a:avLst/>
          </a:prstGeom>
        </p:spPr>
      </p:pic>
      <p:pic>
        <p:nvPicPr>
          <p:cNvPr id="3" name="図 2">
            <a:extLst>
              <a:ext uri="{FF2B5EF4-FFF2-40B4-BE49-F238E27FC236}">
                <a16:creationId xmlns:a16="http://schemas.microsoft.com/office/drawing/2014/main" id="{F059069F-1E08-4E1B-9C7A-F089E4796959}"/>
              </a:ext>
            </a:extLst>
          </p:cNvPr>
          <p:cNvPicPr>
            <a:picLocks noChangeAspect="1"/>
          </p:cNvPicPr>
          <p:nvPr/>
        </p:nvPicPr>
        <p:blipFill>
          <a:blip r:embed="rId3"/>
          <a:stretch>
            <a:fillRect/>
          </a:stretch>
        </p:blipFill>
        <p:spPr>
          <a:xfrm>
            <a:off x="3735418" y="3428999"/>
            <a:ext cx="3274981" cy="2750307"/>
          </a:xfrm>
          <a:prstGeom prst="rect">
            <a:avLst/>
          </a:prstGeom>
        </p:spPr>
      </p:pic>
    </p:spTree>
    <p:extLst>
      <p:ext uri="{BB962C8B-B14F-4D97-AF65-F5344CB8AC3E}">
        <p14:creationId xmlns:p14="http://schemas.microsoft.com/office/powerpoint/2010/main" val="2274434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少し大きいため、</a:t>
            </a:r>
            <a:r>
              <a:rPr lang="en-US" altLang="ja-JP" sz="2000" dirty="0"/>
              <a:t>Static Mesh</a:t>
            </a:r>
            <a:r>
              <a:rPr lang="ja-JP" altLang="en-US" sz="2000" dirty="0"/>
              <a:t>のトランスフォームの拡大・縮小の</a:t>
            </a:r>
            <a:r>
              <a:rPr lang="en-US" altLang="ja-JP" sz="2000" dirty="0"/>
              <a:t>XYZ</a:t>
            </a:r>
            <a:r>
              <a:rPr lang="ja-JP" altLang="en-US" sz="2000" dirty="0"/>
              <a:t>に</a:t>
            </a:r>
            <a:r>
              <a:rPr lang="en-US" altLang="ja-JP" sz="2000" dirty="0"/>
              <a:t>0.5</a:t>
            </a:r>
            <a:r>
              <a:rPr lang="ja-JP" altLang="en-US" sz="2000" dirty="0"/>
              <a:t>を入れます</a:t>
            </a:r>
            <a:endParaRPr lang="en-US" altLang="ja-JP" sz="2000" dirty="0"/>
          </a:p>
        </p:txBody>
      </p:sp>
      <p:pic>
        <p:nvPicPr>
          <p:cNvPr id="7" name="図 6" descr="モニター, ブラック, 時計, 横 が含まれている画像&#10;&#10;自動的に生成された説明">
            <a:extLst>
              <a:ext uri="{FF2B5EF4-FFF2-40B4-BE49-F238E27FC236}">
                <a16:creationId xmlns:a16="http://schemas.microsoft.com/office/drawing/2014/main" id="{00357743-4CE5-459E-9F64-8312F98BB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4490228" cy="2747963"/>
          </a:xfrm>
          <a:prstGeom prst="rect">
            <a:avLst/>
          </a:prstGeom>
        </p:spPr>
      </p:pic>
      <p:pic>
        <p:nvPicPr>
          <p:cNvPr id="9" name="図 8" descr="屋内, 小さい, テーブル, 座る が含まれている画像&#10;&#10;自動的に生成された説明">
            <a:extLst>
              <a:ext uri="{FF2B5EF4-FFF2-40B4-BE49-F238E27FC236}">
                <a16:creationId xmlns:a16="http://schemas.microsoft.com/office/drawing/2014/main" id="{BE3445A5-16FA-4213-B424-222AB83B0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31364"/>
            <a:ext cx="3371273" cy="2745600"/>
          </a:xfrm>
          <a:prstGeom prst="rect">
            <a:avLst/>
          </a:prstGeom>
        </p:spPr>
      </p:pic>
    </p:spTree>
    <p:extLst>
      <p:ext uri="{BB962C8B-B14F-4D97-AF65-F5344CB8AC3E}">
        <p14:creationId xmlns:p14="http://schemas.microsoft.com/office/powerpoint/2010/main" val="3992105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続いて当たり判定の管理は</a:t>
            </a:r>
            <a:endParaRPr lang="en-US" altLang="ja-JP" sz="2000" dirty="0"/>
          </a:p>
          <a:p>
            <a:pPr marL="0" indent="0">
              <a:buNone/>
            </a:pPr>
            <a:r>
              <a:rPr lang="en-US" altLang="ja-JP" sz="2000" dirty="0" err="1"/>
              <a:t>Capusule</a:t>
            </a:r>
            <a:r>
              <a:rPr lang="en-US" altLang="ja-JP" sz="2000" dirty="0"/>
              <a:t> Component(Capsule Collision)</a:t>
            </a:r>
            <a:r>
              <a:rPr lang="ja-JP" altLang="en-US" sz="2000" dirty="0"/>
              <a:t>で管理するため</a:t>
            </a:r>
            <a:endParaRPr lang="en-US" altLang="ja-JP" sz="2000" dirty="0"/>
          </a:p>
          <a:p>
            <a:pPr marL="0" indent="0">
              <a:buNone/>
            </a:pPr>
            <a:r>
              <a:rPr lang="en-US" altLang="ja-JP" sz="2000" dirty="0"/>
              <a:t>Static Mesh</a:t>
            </a:r>
            <a:r>
              <a:rPr lang="ja-JP" altLang="en-US" sz="2000" dirty="0"/>
              <a:t>のコリジョンプリセットを</a:t>
            </a:r>
            <a:endParaRPr lang="en-US" altLang="ja-JP" sz="2000" dirty="0"/>
          </a:p>
          <a:p>
            <a:pPr marL="0" indent="0">
              <a:buNone/>
            </a:pPr>
            <a:r>
              <a:rPr lang="en-US" altLang="ja-JP" sz="2000" dirty="0"/>
              <a:t>No Collision</a:t>
            </a:r>
            <a:r>
              <a:rPr lang="ja-JP" altLang="en-US" sz="2000" dirty="0"/>
              <a:t>に変更します</a:t>
            </a:r>
            <a:endParaRPr lang="en-US" altLang="ja-JP" sz="2000" dirty="0"/>
          </a:p>
          <a:p>
            <a:pPr marL="0" indent="0">
              <a:buNone/>
            </a:pPr>
            <a:endParaRPr lang="en-US" altLang="ja-JP" sz="2000" dirty="0"/>
          </a:p>
          <a:p>
            <a:pPr marL="0" indent="0">
              <a:buNone/>
            </a:pPr>
            <a:r>
              <a:rPr lang="en-US" altLang="ja-JP" sz="2000" dirty="0"/>
              <a:t>Collision(</a:t>
            </a:r>
            <a:r>
              <a:rPr lang="ja-JP" altLang="en-US" sz="2000" dirty="0"/>
              <a:t>当たり判定</a:t>
            </a:r>
            <a:r>
              <a:rPr lang="en-US" altLang="ja-JP" sz="2000" dirty="0"/>
              <a:t>)</a:t>
            </a:r>
            <a:r>
              <a:rPr lang="ja-JP" altLang="en-US" sz="2000" dirty="0"/>
              <a:t>は後半で説明をしますが</a:t>
            </a:r>
            <a:endParaRPr lang="en-US" altLang="ja-JP" sz="2000" dirty="0"/>
          </a:p>
          <a:p>
            <a:pPr marL="0" indent="0">
              <a:buNone/>
            </a:pPr>
            <a:r>
              <a:rPr lang="ja-JP" altLang="en-US" sz="2000" dirty="0"/>
              <a:t>今は</a:t>
            </a:r>
            <a:r>
              <a:rPr lang="en-US" altLang="ja-JP" sz="2000" dirty="0"/>
              <a:t>Static Mesh</a:t>
            </a:r>
            <a:r>
              <a:rPr lang="ja-JP" altLang="en-US" sz="2000" dirty="0"/>
              <a:t>の</a:t>
            </a:r>
            <a:r>
              <a:rPr lang="en-US" altLang="ja-JP" sz="2000" dirty="0"/>
              <a:t>Collision</a:t>
            </a:r>
            <a:r>
              <a:rPr lang="ja-JP" altLang="en-US" sz="2000" dirty="0"/>
              <a:t>を無効化したという認識でよいです</a:t>
            </a:r>
            <a:endParaRPr lang="en-US" altLang="ja-JP" sz="2000" dirty="0"/>
          </a:p>
        </p:txBody>
      </p:sp>
      <p:pic>
        <p:nvPicPr>
          <p:cNvPr id="2" name="図 1">
            <a:extLst>
              <a:ext uri="{FF2B5EF4-FFF2-40B4-BE49-F238E27FC236}">
                <a16:creationId xmlns:a16="http://schemas.microsoft.com/office/drawing/2014/main" id="{BF3229F2-52C9-4B3D-96EB-C733BB267D03}"/>
              </a:ext>
            </a:extLst>
          </p:cNvPr>
          <p:cNvPicPr>
            <a:picLocks noChangeAspect="1"/>
          </p:cNvPicPr>
          <p:nvPr/>
        </p:nvPicPr>
        <p:blipFill>
          <a:blip r:embed="rId2"/>
          <a:stretch>
            <a:fillRect/>
          </a:stretch>
        </p:blipFill>
        <p:spPr>
          <a:xfrm>
            <a:off x="8192656" y="1826317"/>
            <a:ext cx="3161144" cy="4350646"/>
          </a:xfrm>
          <a:prstGeom prst="rect">
            <a:avLst/>
          </a:prstGeom>
        </p:spPr>
      </p:pic>
    </p:spTree>
    <p:extLst>
      <p:ext uri="{BB962C8B-B14F-4D97-AF65-F5344CB8AC3E}">
        <p14:creationId xmlns:p14="http://schemas.microsoft.com/office/powerpoint/2010/main" val="1090853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次にグレーマンを消します</a:t>
            </a:r>
            <a:endParaRPr lang="en-US" altLang="ja-JP" sz="2000" dirty="0"/>
          </a:p>
          <a:p>
            <a:pPr marL="0" indent="0">
              <a:buNone/>
            </a:pPr>
            <a:r>
              <a:rPr lang="ja-JP" altLang="en-US" sz="2000" dirty="0"/>
              <a:t>コンポーネントから</a:t>
            </a:r>
            <a:r>
              <a:rPr lang="en-US" altLang="ja-JP" sz="2000" dirty="0"/>
              <a:t>Mesh</a:t>
            </a:r>
            <a:r>
              <a:rPr lang="ja-JP" altLang="en-US" sz="2000" dirty="0"/>
              <a:t>を選択し</a:t>
            </a:r>
            <a:endParaRPr lang="en-US" altLang="ja-JP" sz="2000" dirty="0"/>
          </a:p>
          <a:p>
            <a:pPr marL="0" indent="0">
              <a:buNone/>
            </a:pPr>
            <a:r>
              <a:rPr lang="ja-JP" altLang="en-US" sz="2000" dirty="0"/>
              <a:t>詳細パネルから</a:t>
            </a:r>
            <a:r>
              <a:rPr lang="en-US" altLang="ja-JP" sz="2000" dirty="0" err="1"/>
              <a:t>Skletal</a:t>
            </a:r>
            <a:r>
              <a:rPr lang="en-US" altLang="ja-JP" sz="2000" dirty="0"/>
              <a:t> Mesh</a:t>
            </a:r>
            <a:r>
              <a:rPr lang="ja-JP" altLang="en-US" sz="2000" dirty="0"/>
              <a:t>をクリアします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C0461978-4BF4-4D17-A571-763C26D47FAB}"/>
              </a:ext>
            </a:extLst>
          </p:cNvPr>
          <p:cNvPicPr>
            <a:picLocks noChangeAspect="1"/>
          </p:cNvPicPr>
          <p:nvPr/>
        </p:nvPicPr>
        <p:blipFill>
          <a:blip r:embed="rId2"/>
          <a:stretch>
            <a:fillRect/>
          </a:stretch>
        </p:blipFill>
        <p:spPr>
          <a:xfrm>
            <a:off x="838199" y="3426218"/>
            <a:ext cx="3816927" cy="2750746"/>
          </a:xfrm>
          <a:prstGeom prst="rect">
            <a:avLst/>
          </a:prstGeom>
        </p:spPr>
      </p:pic>
      <p:pic>
        <p:nvPicPr>
          <p:cNvPr id="3" name="図 2">
            <a:extLst>
              <a:ext uri="{FF2B5EF4-FFF2-40B4-BE49-F238E27FC236}">
                <a16:creationId xmlns:a16="http://schemas.microsoft.com/office/drawing/2014/main" id="{8094C345-6DA7-41F8-BEF1-D6A442662093}"/>
              </a:ext>
            </a:extLst>
          </p:cNvPr>
          <p:cNvPicPr>
            <a:picLocks noChangeAspect="1"/>
          </p:cNvPicPr>
          <p:nvPr/>
        </p:nvPicPr>
        <p:blipFill>
          <a:blip r:embed="rId3"/>
          <a:stretch>
            <a:fillRect/>
          </a:stretch>
        </p:blipFill>
        <p:spPr>
          <a:xfrm>
            <a:off x="5377253" y="3429000"/>
            <a:ext cx="4043838" cy="2744613"/>
          </a:xfrm>
          <a:prstGeom prst="rect">
            <a:avLst/>
          </a:prstGeom>
        </p:spPr>
      </p:pic>
    </p:spTree>
    <p:extLst>
      <p:ext uri="{BB962C8B-B14F-4D97-AF65-F5344CB8AC3E}">
        <p14:creationId xmlns:p14="http://schemas.microsoft.com/office/powerpoint/2010/main" val="396802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しかし、これでは当たり判定が大きいため</a:t>
            </a:r>
            <a:endParaRPr lang="en-US" altLang="ja-JP" sz="2000" dirty="0"/>
          </a:p>
          <a:p>
            <a:pPr marL="0" indent="0">
              <a:buNone/>
            </a:pPr>
            <a:r>
              <a:rPr lang="ja-JP" altLang="en-US" sz="2000" dirty="0"/>
              <a:t>コンポーネントから</a:t>
            </a:r>
            <a:r>
              <a:rPr lang="en-US" altLang="ja-JP" sz="2000" dirty="0" err="1"/>
              <a:t>CapsuleComponent</a:t>
            </a:r>
            <a:r>
              <a:rPr lang="ja-JP" altLang="en-US" sz="2000" dirty="0"/>
              <a:t>を選択し</a:t>
            </a:r>
            <a:endParaRPr lang="en-US" altLang="ja-JP" sz="2000" dirty="0"/>
          </a:p>
          <a:p>
            <a:pPr marL="0" indent="0">
              <a:buNone/>
            </a:pPr>
            <a:r>
              <a:rPr lang="ja-JP" altLang="en-US" sz="2000" dirty="0"/>
              <a:t>詳細パネルの</a:t>
            </a:r>
            <a:r>
              <a:rPr lang="en-US" altLang="ja-JP" sz="2000" dirty="0"/>
              <a:t>Capsule Half Height</a:t>
            </a:r>
            <a:r>
              <a:rPr lang="ja-JP" altLang="en-US" sz="2000" dirty="0"/>
              <a:t>と</a:t>
            </a:r>
            <a:r>
              <a:rPr lang="en-US" altLang="ja-JP" sz="2000" dirty="0"/>
              <a:t>Capsule Radius</a:t>
            </a:r>
            <a:r>
              <a:rPr lang="ja-JP" altLang="en-US" sz="2000" dirty="0"/>
              <a:t>を</a:t>
            </a:r>
            <a:r>
              <a:rPr lang="en-US" altLang="ja-JP" sz="2000" dirty="0"/>
              <a:t>45.0 </a:t>
            </a:r>
            <a:r>
              <a:rPr lang="ja-JP" altLang="en-US" sz="2000" dirty="0"/>
              <a:t>に設定します</a:t>
            </a:r>
            <a:endParaRPr lang="en-US" altLang="ja-JP" sz="2000" dirty="0"/>
          </a:p>
        </p:txBody>
      </p:sp>
      <p:pic>
        <p:nvPicPr>
          <p:cNvPr id="6" name="図 5">
            <a:extLst>
              <a:ext uri="{FF2B5EF4-FFF2-40B4-BE49-F238E27FC236}">
                <a16:creationId xmlns:a16="http://schemas.microsoft.com/office/drawing/2014/main" id="{26B0689B-2606-4007-A364-C3D94A120726}"/>
              </a:ext>
            </a:extLst>
          </p:cNvPr>
          <p:cNvPicPr>
            <a:picLocks noChangeAspect="1"/>
          </p:cNvPicPr>
          <p:nvPr/>
        </p:nvPicPr>
        <p:blipFill>
          <a:blip r:embed="rId2"/>
          <a:stretch>
            <a:fillRect/>
          </a:stretch>
        </p:blipFill>
        <p:spPr>
          <a:xfrm>
            <a:off x="838200" y="3429000"/>
            <a:ext cx="4043750" cy="2747963"/>
          </a:xfrm>
          <a:prstGeom prst="rect">
            <a:avLst/>
          </a:prstGeom>
        </p:spPr>
      </p:pic>
      <p:pic>
        <p:nvPicPr>
          <p:cNvPr id="7" name="図 6">
            <a:extLst>
              <a:ext uri="{FF2B5EF4-FFF2-40B4-BE49-F238E27FC236}">
                <a16:creationId xmlns:a16="http://schemas.microsoft.com/office/drawing/2014/main" id="{CF07DE7A-A873-4D67-9535-B07052342944}"/>
              </a:ext>
            </a:extLst>
          </p:cNvPr>
          <p:cNvPicPr>
            <a:picLocks noChangeAspect="1"/>
          </p:cNvPicPr>
          <p:nvPr/>
        </p:nvPicPr>
        <p:blipFill>
          <a:blip r:embed="rId3"/>
          <a:stretch>
            <a:fillRect/>
          </a:stretch>
        </p:blipFill>
        <p:spPr>
          <a:xfrm>
            <a:off x="6096000" y="3429000"/>
            <a:ext cx="3210373" cy="990738"/>
          </a:xfrm>
          <a:prstGeom prst="rect">
            <a:avLst/>
          </a:prstGeom>
        </p:spPr>
      </p:pic>
      <p:pic>
        <p:nvPicPr>
          <p:cNvPr id="8" name="図 7">
            <a:extLst>
              <a:ext uri="{FF2B5EF4-FFF2-40B4-BE49-F238E27FC236}">
                <a16:creationId xmlns:a16="http://schemas.microsoft.com/office/drawing/2014/main" id="{B1A2CB04-D32B-449C-BC57-5DB2E71DD76B}"/>
              </a:ext>
            </a:extLst>
          </p:cNvPr>
          <p:cNvPicPr>
            <a:picLocks noChangeAspect="1"/>
          </p:cNvPicPr>
          <p:nvPr/>
        </p:nvPicPr>
        <p:blipFill>
          <a:blip r:embed="rId4"/>
          <a:stretch>
            <a:fillRect/>
          </a:stretch>
        </p:blipFill>
        <p:spPr>
          <a:xfrm>
            <a:off x="6096000" y="5424383"/>
            <a:ext cx="3743847" cy="752580"/>
          </a:xfrm>
          <a:prstGeom prst="rect">
            <a:avLst/>
          </a:prstGeom>
        </p:spPr>
      </p:pic>
      <p:sp>
        <p:nvSpPr>
          <p:cNvPr id="9" name="矢印: 下 8">
            <a:extLst>
              <a:ext uri="{FF2B5EF4-FFF2-40B4-BE49-F238E27FC236}">
                <a16:creationId xmlns:a16="http://schemas.microsoft.com/office/drawing/2014/main" id="{F20715B4-88E9-4898-8A56-73DFA76F7126}"/>
              </a:ext>
            </a:extLst>
          </p:cNvPr>
          <p:cNvSpPr/>
          <p:nvPr/>
        </p:nvSpPr>
        <p:spPr>
          <a:xfrm>
            <a:off x="7369729" y="4480607"/>
            <a:ext cx="748145" cy="8763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8600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空を飛べるようにする</a:t>
            </a:r>
            <a:endParaRPr lang="en-US" altLang="ja-JP" sz="2000" dirty="0"/>
          </a:p>
          <a:p>
            <a:pPr marL="0" indent="0">
              <a:buNone/>
            </a:pPr>
            <a:r>
              <a:rPr lang="ja-JP" altLang="en-US" sz="2000" dirty="0"/>
              <a:t>コンポーネントの「</a:t>
            </a:r>
            <a:r>
              <a:rPr lang="en-US" altLang="ja-JP" sz="2000" dirty="0" err="1"/>
              <a:t>CharacterMovement</a:t>
            </a:r>
            <a:r>
              <a:rPr lang="ja-JP" altLang="en-US" sz="2000" dirty="0"/>
              <a:t>」を選択して</a:t>
            </a:r>
            <a:endParaRPr lang="en-US" altLang="ja-JP" sz="2000" dirty="0"/>
          </a:p>
          <a:p>
            <a:pPr marL="0" indent="0">
              <a:buNone/>
            </a:pPr>
            <a:r>
              <a:rPr lang="ja-JP" altLang="en-US" sz="2000" dirty="0"/>
              <a:t>詳細パネルからキャラクターモーブメント内の</a:t>
            </a:r>
            <a:endParaRPr lang="en-US" altLang="ja-JP" sz="2000" dirty="0"/>
          </a:p>
          <a:p>
            <a:pPr marL="0" indent="0">
              <a:buNone/>
            </a:pPr>
            <a:r>
              <a:rPr lang="ja-JP" altLang="en-US" sz="2000" dirty="0"/>
              <a:t>「</a:t>
            </a:r>
            <a:r>
              <a:rPr lang="en-US" altLang="ja-JP" sz="2000" dirty="0"/>
              <a:t>Default Land Movement Mode</a:t>
            </a:r>
            <a:r>
              <a:rPr lang="ja-JP" altLang="en-US" sz="2000" dirty="0"/>
              <a:t>」を</a:t>
            </a:r>
            <a:endParaRPr lang="en-US" altLang="ja-JP" sz="2000" dirty="0"/>
          </a:p>
          <a:p>
            <a:pPr marL="0" indent="0">
              <a:buNone/>
            </a:pPr>
            <a:r>
              <a:rPr lang="ja-JP" altLang="en-US" sz="2000" dirty="0"/>
              <a:t>「</a:t>
            </a:r>
            <a:r>
              <a:rPr lang="en-US" altLang="ja-JP" sz="2000" dirty="0"/>
              <a:t>Flying</a:t>
            </a:r>
            <a:r>
              <a:rPr lang="ja-JP" altLang="en-US" sz="2000" dirty="0"/>
              <a:t>」に設定します</a:t>
            </a:r>
            <a:endParaRPr lang="en-US" altLang="ja-JP" sz="2000" dirty="0"/>
          </a:p>
          <a:p>
            <a:pPr marL="0" indent="0">
              <a:buNone/>
            </a:pPr>
            <a:endParaRPr lang="en-US" altLang="ja-JP" sz="2000" dirty="0"/>
          </a:p>
          <a:p>
            <a:pPr marL="0" indent="0">
              <a:buNone/>
            </a:pPr>
            <a:r>
              <a:rPr lang="ja-JP" altLang="en-US" sz="2000" dirty="0"/>
              <a:t>この段階で実行すると</a:t>
            </a:r>
            <a:endParaRPr lang="en-US" altLang="ja-JP" sz="2000" dirty="0"/>
          </a:p>
          <a:p>
            <a:pPr marL="0" indent="0">
              <a:buNone/>
            </a:pPr>
            <a:r>
              <a:rPr lang="ja-JP" altLang="en-US" sz="2000" dirty="0"/>
              <a:t>ジャンプが効かず</a:t>
            </a:r>
            <a:endParaRPr lang="en-US" altLang="ja-JP" sz="2000" dirty="0"/>
          </a:p>
          <a:p>
            <a:pPr marL="0" indent="0">
              <a:buNone/>
            </a:pPr>
            <a:r>
              <a:rPr lang="ja-JP" altLang="en-US" sz="2000" dirty="0"/>
              <a:t>自然落下しなくなっています</a:t>
            </a:r>
            <a:endParaRPr lang="en-US" altLang="ja-JP" sz="2000" dirty="0"/>
          </a:p>
        </p:txBody>
      </p:sp>
      <p:pic>
        <p:nvPicPr>
          <p:cNvPr id="2" name="図 1">
            <a:extLst>
              <a:ext uri="{FF2B5EF4-FFF2-40B4-BE49-F238E27FC236}">
                <a16:creationId xmlns:a16="http://schemas.microsoft.com/office/drawing/2014/main" id="{C16DECB1-BCC3-4A16-9250-D2F9B2264642}"/>
              </a:ext>
            </a:extLst>
          </p:cNvPr>
          <p:cNvPicPr>
            <a:picLocks noChangeAspect="1"/>
          </p:cNvPicPr>
          <p:nvPr/>
        </p:nvPicPr>
        <p:blipFill>
          <a:blip r:embed="rId2"/>
          <a:stretch>
            <a:fillRect/>
          </a:stretch>
        </p:blipFill>
        <p:spPr>
          <a:xfrm>
            <a:off x="4652818" y="3966855"/>
            <a:ext cx="2324424" cy="2210108"/>
          </a:xfrm>
          <a:prstGeom prst="rect">
            <a:avLst/>
          </a:prstGeom>
        </p:spPr>
      </p:pic>
      <p:pic>
        <p:nvPicPr>
          <p:cNvPr id="10" name="図 9">
            <a:extLst>
              <a:ext uri="{FF2B5EF4-FFF2-40B4-BE49-F238E27FC236}">
                <a16:creationId xmlns:a16="http://schemas.microsoft.com/office/drawing/2014/main" id="{B6A7F4DA-8192-4020-98F8-4C8EAE7CFD22}"/>
              </a:ext>
            </a:extLst>
          </p:cNvPr>
          <p:cNvPicPr>
            <a:picLocks noChangeAspect="1"/>
          </p:cNvPicPr>
          <p:nvPr/>
        </p:nvPicPr>
        <p:blipFill>
          <a:blip r:embed="rId3"/>
          <a:stretch>
            <a:fillRect/>
          </a:stretch>
        </p:blipFill>
        <p:spPr>
          <a:xfrm>
            <a:off x="7629005" y="2785590"/>
            <a:ext cx="3724795" cy="3391373"/>
          </a:xfrm>
          <a:prstGeom prst="rect">
            <a:avLst/>
          </a:prstGeom>
        </p:spPr>
      </p:pic>
    </p:spTree>
    <p:extLst>
      <p:ext uri="{BB962C8B-B14F-4D97-AF65-F5344CB8AC3E}">
        <p14:creationId xmlns:p14="http://schemas.microsoft.com/office/powerpoint/2010/main" val="3924962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a:t>
            </a:r>
            <a:r>
              <a:rPr lang="en-US" altLang="ja-JP" sz="2000" dirty="0"/>
              <a:t> / </a:t>
            </a:r>
            <a:r>
              <a:rPr lang="ja-JP" altLang="en-US" sz="2000" dirty="0"/>
              <a:t>落下できるようにする</a:t>
            </a:r>
            <a:endParaRPr lang="en-US" altLang="ja-JP" sz="2000" dirty="0"/>
          </a:p>
          <a:p>
            <a:pPr marL="0" indent="0">
              <a:buNone/>
            </a:pPr>
            <a:r>
              <a:rPr lang="ja-JP" altLang="en-US" sz="2000" dirty="0"/>
              <a:t>編集 </a:t>
            </a:r>
            <a:r>
              <a:rPr lang="en-US" altLang="ja-JP" sz="2000" dirty="0"/>
              <a:t>-&gt; </a:t>
            </a:r>
            <a:r>
              <a:rPr lang="ja-JP" altLang="en-US" sz="2000" dirty="0"/>
              <a:t>プロジェクト設定からプロジェクト設定を開きます</a:t>
            </a:r>
            <a:endParaRPr lang="en-US" altLang="ja-JP" sz="2000" dirty="0"/>
          </a:p>
          <a:p>
            <a:pPr marL="0" indent="0">
              <a:buNone/>
            </a:pPr>
            <a:r>
              <a:rPr lang="ja-JP" altLang="en-US" sz="2000" dirty="0"/>
              <a:t>インプットを選択して軸マッピングに「</a:t>
            </a:r>
            <a:r>
              <a:rPr lang="en-US" altLang="ja-JP" sz="2000" dirty="0" err="1"/>
              <a:t>MoveUp</a:t>
            </a:r>
            <a:r>
              <a:rPr lang="en-US" altLang="ja-JP" sz="2000" dirty="0"/>
              <a:t> </a:t>
            </a:r>
            <a:r>
              <a:rPr lang="ja-JP" altLang="en-US" sz="2000" dirty="0"/>
              <a:t>」を追加します</a:t>
            </a:r>
            <a:endParaRPr lang="en-US" altLang="ja-JP" sz="2000" dirty="0"/>
          </a:p>
          <a:p>
            <a:pPr marL="0" indent="0">
              <a:buNone/>
            </a:pPr>
            <a:endParaRPr lang="en-US" altLang="ja-JP" sz="2000" dirty="0"/>
          </a:p>
        </p:txBody>
      </p:sp>
      <p:pic>
        <p:nvPicPr>
          <p:cNvPr id="3" name="図 2">
            <a:extLst>
              <a:ext uri="{FF2B5EF4-FFF2-40B4-BE49-F238E27FC236}">
                <a16:creationId xmlns:a16="http://schemas.microsoft.com/office/drawing/2014/main" id="{15463F0B-0847-4794-B756-921EFDCB2C7B}"/>
              </a:ext>
            </a:extLst>
          </p:cNvPr>
          <p:cNvPicPr>
            <a:picLocks noChangeAspect="1"/>
          </p:cNvPicPr>
          <p:nvPr/>
        </p:nvPicPr>
        <p:blipFill>
          <a:blip r:embed="rId2"/>
          <a:stretch>
            <a:fillRect/>
          </a:stretch>
        </p:blipFill>
        <p:spPr>
          <a:xfrm>
            <a:off x="838200" y="3094878"/>
            <a:ext cx="1677591" cy="3082085"/>
          </a:xfrm>
          <a:prstGeom prst="rect">
            <a:avLst/>
          </a:prstGeom>
        </p:spPr>
      </p:pic>
      <p:pic>
        <p:nvPicPr>
          <p:cNvPr id="7" name="図 6" descr="スクリーンショット, 抽象 が含まれている画像&#10;&#10;自動的に生成された説明">
            <a:extLst>
              <a:ext uri="{FF2B5EF4-FFF2-40B4-BE49-F238E27FC236}">
                <a16:creationId xmlns:a16="http://schemas.microsoft.com/office/drawing/2014/main" id="{0BACD9F4-B16B-49CC-8325-986C5879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178" y="3094877"/>
            <a:ext cx="3392748" cy="3082086"/>
          </a:xfrm>
          <a:prstGeom prst="rect">
            <a:avLst/>
          </a:prstGeom>
        </p:spPr>
      </p:pic>
    </p:spTree>
    <p:extLst>
      <p:ext uri="{BB962C8B-B14F-4D97-AF65-F5344CB8AC3E}">
        <p14:creationId xmlns:p14="http://schemas.microsoft.com/office/powerpoint/2010/main" val="3293572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err="1"/>
              <a:t>MoveUp</a:t>
            </a:r>
            <a:r>
              <a:rPr lang="ja-JP" altLang="en-US" sz="2000" dirty="0"/>
              <a:t>にスペースバーとゲームパッド左トリガー軸</a:t>
            </a:r>
            <a:r>
              <a:rPr lang="en-US" altLang="ja-JP" sz="2000" dirty="0"/>
              <a:t>(Xbox</a:t>
            </a:r>
            <a:r>
              <a:rPr lang="ja-JP" altLang="en-US" sz="2000" dirty="0"/>
              <a:t>の</a:t>
            </a:r>
            <a:r>
              <a:rPr lang="en-US" altLang="ja-JP" sz="2000" dirty="0"/>
              <a:t>LT)</a:t>
            </a:r>
            <a:r>
              <a:rPr lang="ja-JP" altLang="en-US" sz="2000" dirty="0"/>
              <a:t>を追加します</a:t>
            </a:r>
            <a:endParaRPr lang="en-US" altLang="ja-JP" sz="2000" dirty="0"/>
          </a:p>
          <a:p>
            <a:pPr marL="0" indent="0">
              <a:buNone/>
            </a:pPr>
            <a:r>
              <a:rPr lang="ja-JP" altLang="en-US" sz="2000" dirty="0"/>
              <a:t>　ここで設定したマッピング情報は後ほど</a:t>
            </a:r>
            <a:r>
              <a:rPr lang="en-US" altLang="ja-JP" sz="2000" dirty="0"/>
              <a:t>Blueprint</a:t>
            </a:r>
            <a:r>
              <a:rPr lang="ja-JP" altLang="en-US" sz="2000" dirty="0"/>
              <a:t>から呼び出して使用します</a:t>
            </a:r>
            <a:endParaRPr lang="en-US" altLang="ja-JP" sz="2000" dirty="0"/>
          </a:p>
          <a:p>
            <a:pPr marL="0" indent="0">
              <a:buNone/>
            </a:pPr>
            <a:r>
              <a:rPr lang="ja-JP" altLang="en-US" sz="2000" dirty="0"/>
              <a:t>　例えば</a:t>
            </a:r>
            <a:r>
              <a:rPr lang="en-US" altLang="ja-JP" sz="2000" dirty="0" err="1"/>
              <a:t>ThirdPersonCharacter</a:t>
            </a:r>
            <a:r>
              <a:rPr lang="ja-JP" altLang="en-US" sz="2000" dirty="0"/>
              <a:t>の</a:t>
            </a:r>
            <a:r>
              <a:rPr lang="en-US" altLang="ja-JP" sz="2000" dirty="0"/>
              <a:t>Blueprint</a:t>
            </a:r>
            <a:r>
              <a:rPr lang="ja-JP" altLang="en-US" sz="2000" dirty="0"/>
              <a:t>では既に</a:t>
            </a:r>
            <a:endParaRPr lang="en-US" altLang="ja-JP" sz="2000" dirty="0"/>
          </a:p>
          <a:p>
            <a:pPr marL="0" indent="0">
              <a:buNone/>
            </a:pPr>
            <a:r>
              <a:rPr lang="ja-JP" altLang="en-US" sz="2000" dirty="0"/>
              <a:t>　</a:t>
            </a:r>
            <a:r>
              <a:rPr lang="en-US" altLang="ja-JP" sz="2000" dirty="0" err="1"/>
              <a:t>MoveForward</a:t>
            </a:r>
            <a:r>
              <a:rPr lang="en-US" altLang="ja-JP" sz="2000" dirty="0"/>
              <a:t>/Right, </a:t>
            </a:r>
            <a:r>
              <a:rPr lang="en-US" altLang="ja-JP" sz="2000" dirty="0" err="1"/>
              <a:t>TurnRate</a:t>
            </a:r>
            <a:r>
              <a:rPr lang="en-US" altLang="ja-JP" sz="2000" dirty="0"/>
              <a:t>, Turn, </a:t>
            </a:r>
            <a:r>
              <a:rPr lang="en-US" altLang="ja-JP" sz="2000" dirty="0" err="1"/>
              <a:t>LookUpRate</a:t>
            </a:r>
            <a:r>
              <a:rPr lang="en-US" altLang="ja-JP" sz="2000" dirty="0"/>
              <a:t>, </a:t>
            </a:r>
            <a:r>
              <a:rPr lang="en-US" altLang="ja-JP" sz="2000" dirty="0" err="1"/>
              <a:t>LookUp</a:t>
            </a:r>
            <a:r>
              <a:rPr lang="ja-JP" altLang="en-US" sz="2000" dirty="0"/>
              <a:t>が使われています</a:t>
            </a:r>
            <a:endParaRPr lang="en-US" altLang="ja-JP" sz="2000" dirty="0"/>
          </a:p>
          <a:p>
            <a:pPr marL="0" indent="0">
              <a:buNone/>
            </a:pPr>
            <a:r>
              <a:rPr lang="ja-JP" altLang="en-US" sz="2000" dirty="0"/>
              <a:t>　行動に紐付いたキーを割り当てられるようになっています</a:t>
            </a:r>
            <a:endParaRPr lang="en-US" altLang="ja-JP" sz="2000" dirty="0"/>
          </a:p>
          <a:p>
            <a:pPr marL="0" indent="0">
              <a:buNone/>
            </a:pPr>
            <a:endParaRPr lang="en-US" altLang="ja-JP" sz="2000" dirty="0"/>
          </a:p>
          <a:p>
            <a:pPr marL="0" indent="0">
              <a:buNone/>
            </a:pPr>
            <a:r>
              <a:rPr lang="ja-JP" altLang="en-US" sz="2000" dirty="0"/>
              <a:t>　文章だけでは伝わりにくいため、作りながら覚えてもらえればと思います</a:t>
            </a:r>
            <a:endParaRPr lang="en-US" altLang="ja-JP" sz="2000" dirty="0"/>
          </a:p>
        </p:txBody>
      </p:sp>
      <p:pic>
        <p:nvPicPr>
          <p:cNvPr id="6" name="図 5">
            <a:extLst>
              <a:ext uri="{FF2B5EF4-FFF2-40B4-BE49-F238E27FC236}">
                <a16:creationId xmlns:a16="http://schemas.microsoft.com/office/drawing/2014/main" id="{82984FCB-62B2-4C2A-91C0-E8E42883CBEB}"/>
              </a:ext>
            </a:extLst>
          </p:cNvPr>
          <p:cNvPicPr>
            <a:picLocks noChangeAspect="1"/>
          </p:cNvPicPr>
          <p:nvPr/>
        </p:nvPicPr>
        <p:blipFill>
          <a:blip r:embed="rId2"/>
          <a:stretch>
            <a:fillRect/>
          </a:stretch>
        </p:blipFill>
        <p:spPr>
          <a:xfrm>
            <a:off x="838200" y="4863617"/>
            <a:ext cx="3715268" cy="714475"/>
          </a:xfrm>
          <a:prstGeom prst="rect">
            <a:avLst/>
          </a:prstGeom>
        </p:spPr>
      </p:pic>
    </p:spTree>
    <p:extLst>
      <p:ext uri="{BB962C8B-B14F-4D97-AF65-F5344CB8AC3E}">
        <p14:creationId xmlns:p14="http://schemas.microsoft.com/office/powerpoint/2010/main" val="1326526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ようやく</a:t>
            </a:r>
            <a:r>
              <a:rPr lang="en-US" altLang="ja-JP" sz="2000" dirty="0"/>
              <a:t>Blueprint</a:t>
            </a:r>
            <a:r>
              <a:rPr lang="ja-JP" altLang="en-US" sz="2000" dirty="0"/>
              <a:t>でのプログラミング開始です</a:t>
            </a:r>
            <a:endParaRPr lang="en-US" altLang="ja-JP" sz="2000" dirty="0"/>
          </a:p>
          <a:p>
            <a:pPr marL="0" indent="0">
              <a:buNone/>
            </a:pPr>
            <a:r>
              <a:rPr lang="en-US" altLang="ja-JP" sz="2000" dirty="0" err="1"/>
              <a:t>ThirdPersonCharacter</a:t>
            </a:r>
            <a:r>
              <a:rPr lang="ja-JP" altLang="en-US" sz="2000" dirty="0"/>
              <a:t>の</a:t>
            </a:r>
            <a:r>
              <a:rPr lang="en-US" altLang="ja-JP" sz="2000" dirty="0"/>
              <a:t>Blueprint</a:t>
            </a:r>
            <a:r>
              <a:rPr lang="ja-JP" altLang="en-US" sz="2000" dirty="0"/>
              <a:t>に戻ってイベントグラフを開いてください</a:t>
            </a:r>
            <a:endParaRPr lang="en-US" altLang="ja-JP" sz="2000" dirty="0"/>
          </a:p>
          <a:p>
            <a:pPr marL="0" indent="0">
              <a:buNone/>
            </a:pPr>
            <a:endParaRPr lang="en-US" altLang="ja-JP" sz="2000" dirty="0"/>
          </a:p>
          <a:p>
            <a:pPr marL="0" indent="0">
              <a:buNone/>
            </a:pPr>
            <a:r>
              <a:rPr lang="ja-JP" altLang="en-US" sz="2000" dirty="0"/>
              <a:t>基本操作として右クリックで</a:t>
            </a:r>
            <a:endParaRPr lang="en-US" altLang="ja-JP" sz="2000" dirty="0"/>
          </a:p>
          <a:p>
            <a:pPr marL="0" indent="0">
              <a:buNone/>
            </a:pPr>
            <a:r>
              <a:rPr lang="ja-JP" altLang="en-US" sz="2000" dirty="0"/>
              <a:t>新規ノードを検索して</a:t>
            </a:r>
            <a:endParaRPr lang="en-US" altLang="ja-JP" sz="2000" dirty="0"/>
          </a:p>
          <a:p>
            <a:pPr marL="0" indent="0">
              <a:buNone/>
            </a:pPr>
            <a:r>
              <a:rPr lang="ja-JP" altLang="en-US" sz="2000" dirty="0"/>
              <a:t>接続部分</a:t>
            </a:r>
            <a:r>
              <a:rPr lang="en-US" altLang="ja-JP" sz="2000" dirty="0"/>
              <a:t>(Pin)</a:t>
            </a:r>
            <a:r>
              <a:rPr lang="ja-JP" altLang="en-US" sz="2000" dirty="0"/>
              <a:t>を選択してドラッグで繋ぎます</a:t>
            </a:r>
            <a:endParaRPr lang="en-US" altLang="ja-JP" sz="2000" dirty="0"/>
          </a:p>
        </p:txBody>
      </p:sp>
      <p:pic>
        <p:nvPicPr>
          <p:cNvPr id="3" name="図 2">
            <a:extLst>
              <a:ext uri="{FF2B5EF4-FFF2-40B4-BE49-F238E27FC236}">
                <a16:creationId xmlns:a16="http://schemas.microsoft.com/office/drawing/2014/main" id="{F03B976B-7BEC-4D54-BE45-74397B506C84}"/>
              </a:ext>
            </a:extLst>
          </p:cNvPr>
          <p:cNvPicPr>
            <a:picLocks noChangeAspect="1"/>
          </p:cNvPicPr>
          <p:nvPr/>
        </p:nvPicPr>
        <p:blipFill>
          <a:blip r:embed="rId2"/>
          <a:stretch>
            <a:fillRect/>
          </a:stretch>
        </p:blipFill>
        <p:spPr>
          <a:xfrm>
            <a:off x="6807200" y="2675939"/>
            <a:ext cx="4546600" cy="3501024"/>
          </a:xfrm>
          <a:prstGeom prst="rect">
            <a:avLst/>
          </a:prstGeom>
        </p:spPr>
      </p:pic>
    </p:spTree>
    <p:extLst>
      <p:ext uri="{BB962C8B-B14F-4D97-AF65-F5344CB8AC3E}">
        <p14:creationId xmlns:p14="http://schemas.microsoft.com/office/powerpoint/2010/main" val="132953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今回紹介する</a:t>
            </a:r>
            <a:r>
              <a:rPr lang="en-US" altLang="ja-JP" dirty="0"/>
              <a:t>UE4</a:t>
            </a:r>
            <a:r>
              <a:rPr lang="ja-JP" altLang="en-US" dirty="0"/>
              <a:t>の機能</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r>
              <a:rPr lang="en-US" altLang="ja-JP" dirty="0"/>
              <a:t>Blueprint</a:t>
            </a:r>
          </a:p>
          <a:p>
            <a:pPr marL="0" indent="0">
              <a:buNone/>
            </a:pPr>
            <a:r>
              <a:rPr lang="ja-JP" altLang="en-US" sz="2400" dirty="0"/>
              <a:t>　ノードベースのスクリプティングシステム</a:t>
            </a:r>
            <a:endParaRPr lang="en-US" altLang="ja-JP" sz="2400" dirty="0"/>
          </a:p>
          <a:p>
            <a:pPr marL="0" indent="0">
              <a:buNone/>
            </a:pPr>
            <a:r>
              <a:rPr lang="ja-JP" altLang="en-US" sz="2400" dirty="0"/>
              <a:t>　</a:t>
            </a:r>
            <a:r>
              <a:rPr lang="ja-JP" altLang="en-US" sz="2400" dirty="0">
                <a:hlinkClick r:id="rId2"/>
              </a:rPr>
              <a:t>ブループリント ビジュアル スクリプティング</a:t>
            </a:r>
            <a:endParaRPr lang="en-US" altLang="ja-JP" sz="2400" dirty="0"/>
          </a:p>
          <a:p>
            <a:r>
              <a:rPr lang="en-US" altLang="ja-JP" dirty="0"/>
              <a:t>Landscape</a:t>
            </a:r>
          </a:p>
          <a:p>
            <a:pPr marL="0" indent="0">
              <a:buNone/>
            </a:pPr>
            <a:r>
              <a:rPr lang="ja-JP" altLang="en-US" sz="2400" dirty="0"/>
              <a:t>　</a:t>
            </a:r>
            <a:r>
              <a:rPr lang="en-US" altLang="ja-JP" sz="2400" dirty="0"/>
              <a:t>Terrain</a:t>
            </a:r>
            <a:r>
              <a:rPr lang="ja-JP" altLang="en-US" sz="2400" dirty="0"/>
              <a:t>ベースの広大な地形生成ツール</a:t>
            </a:r>
            <a:endParaRPr lang="en-US" altLang="ja-JP" sz="2400" dirty="0"/>
          </a:p>
          <a:p>
            <a:pPr marL="0" indent="0">
              <a:buNone/>
            </a:pPr>
            <a:r>
              <a:rPr lang="ja-JP" altLang="en-US" sz="2400" dirty="0"/>
              <a:t>　</a:t>
            </a:r>
            <a:r>
              <a:rPr lang="ja-JP" altLang="en-US" sz="2400" dirty="0">
                <a:hlinkClick r:id="rId3"/>
              </a:rPr>
              <a:t>ランドスケープの作成</a:t>
            </a:r>
            <a:endParaRPr lang="en-US" altLang="ja-JP" sz="2400" dirty="0"/>
          </a:p>
          <a:p>
            <a:r>
              <a:rPr lang="en-US" altLang="ja-JP" dirty="0"/>
              <a:t>Niagara</a:t>
            </a:r>
          </a:p>
          <a:p>
            <a:pPr marL="0" indent="0">
              <a:buNone/>
            </a:pPr>
            <a:r>
              <a:rPr lang="ja-JP" altLang="en-US" sz="2400" dirty="0"/>
              <a:t>　</a:t>
            </a:r>
            <a:r>
              <a:rPr lang="en-US" altLang="ja-JP" sz="2400" dirty="0"/>
              <a:t>UE4.25</a:t>
            </a:r>
            <a:r>
              <a:rPr lang="ja-JP" altLang="en-US" sz="2400" dirty="0"/>
              <a:t>から正式にリリースされた新しい</a:t>
            </a:r>
            <a:r>
              <a:rPr lang="en-US" altLang="ja-JP" sz="2400" dirty="0"/>
              <a:t>VFX(</a:t>
            </a:r>
            <a:r>
              <a:rPr lang="ja-JP" altLang="en-US" sz="2400" dirty="0"/>
              <a:t>エフェクト</a:t>
            </a:r>
            <a:r>
              <a:rPr lang="en-US" altLang="ja-JP" sz="2400" dirty="0"/>
              <a:t>)</a:t>
            </a:r>
            <a:r>
              <a:rPr lang="ja-JP" altLang="en-US" sz="2400" dirty="0"/>
              <a:t>システム</a:t>
            </a:r>
            <a:endParaRPr lang="en-US" altLang="ja-JP" sz="2400" dirty="0"/>
          </a:p>
          <a:p>
            <a:pPr marL="0" indent="0">
              <a:buNone/>
            </a:pPr>
            <a:r>
              <a:rPr lang="ja-JP" altLang="en-US" sz="2400" dirty="0"/>
              <a:t>　</a:t>
            </a:r>
            <a:r>
              <a:rPr lang="ja-JP" altLang="en-US" sz="2400" dirty="0">
                <a:hlinkClick r:id="rId4"/>
              </a:rPr>
              <a:t>ナイアガラ ビジュアル エフェクト システム</a:t>
            </a:r>
            <a:endParaRPr lang="en-US" altLang="ja-JP" sz="2400" dirty="0"/>
          </a:p>
          <a:p>
            <a:pPr marL="0" indent="0">
              <a:buNone/>
            </a:pPr>
            <a:endParaRPr kumimoji="1" lang="ja-JP" altLang="en-US" sz="2400" dirty="0"/>
          </a:p>
        </p:txBody>
      </p:sp>
    </p:spTree>
    <p:extLst>
      <p:ext uri="{BB962C8B-B14F-4D97-AF65-F5344CB8AC3E}">
        <p14:creationId xmlns:p14="http://schemas.microsoft.com/office/powerpoint/2010/main" val="3152092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 </a:t>
            </a:r>
            <a:r>
              <a:rPr lang="en-US" altLang="ja-JP" sz="2000" dirty="0"/>
              <a:t>/ </a:t>
            </a:r>
            <a:r>
              <a:rPr lang="ja-JP" altLang="en-US" sz="2000" dirty="0"/>
              <a:t>落下の入力処理を組む</a:t>
            </a:r>
            <a:endParaRPr lang="en-US" altLang="ja-JP" sz="2000" dirty="0"/>
          </a:p>
          <a:p>
            <a:pPr marL="0" indent="0">
              <a:buNone/>
            </a:pPr>
            <a:r>
              <a:rPr lang="ja-JP" altLang="en-US" sz="2000" dirty="0"/>
              <a:t>空いたスペースで右クリックして「</a:t>
            </a:r>
            <a:r>
              <a:rPr lang="en-US" altLang="ja-JP" sz="2000" dirty="0" err="1"/>
              <a:t>MoveUp</a:t>
            </a:r>
            <a:r>
              <a:rPr lang="ja-JP" altLang="en-US" sz="2000" dirty="0"/>
              <a:t>」と打って選択してください</a:t>
            </a:r>
            <a:endParaRPr lang="en-US" altLang="ja-JP" sz="2000" dirty="0"/>
          </a:p>
          <a:p>
            <a:pPr marL="0" indent="0">
              <a:buNone/>
            </a:pPr>
            <a:r>
              <a:rPr lang="ja-JP" altLang="en-US" sz="2000" dirty="0"/>
              <a:t>　先程設定したキーの呼び出しがここで行われます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6B70840C-BF8E-46A0-853B-29484C6DC57E}"/>
              </a:ext>
            </a:extLst>
          </p:cNvPr>
          <p:cNvPicPr>
            <a:picLocks noChangeAspect="1"/>
          </p:cNvPicPr>
          <p:nvPr/>
        </p:nvPicPr>
        <p:blipFill>
          <a:blip r:embed="rId2"/>
          <a:stretch>
            <a:fillRect/>
          </a:stretch>
        </p:blipFill>
        <p:spPr>
          <a:xfrm>
            <a:off x="838201" y="3428999"/>
            <a:ext cx="2796482" cy="2747963"/>
          </a:xfrm>
          <a:prstGeom prst="rect">
            <a:avLst/>
          </a:prstGeom>
        </p:spPr>
      </p:pic>
      <p:pic>
        <p:nvPicPr>
          <p:cNvPr id="6" name="図 5">
            <a:extLst>
              <a:ext uri="{FF2B5EF4-FFF2-40B4-BE49-F238E27FC236}">
                <a16:creationId xmlns:a16="http://schemas.microsoft.com/office/drawing/2014/main" id="{0287DFEE-81BE-4D86-AC7D-61E063DA262C}"/>
              </a:ext>
            </a:extLst>
          </p:cNvPr>
          <p:cNvPicPr>
            <a:picLocks noChangeAspect="1"/>
          </p:cNvPicPr>
          <p:nvPr/>
        </p:nvPicPr>
        <p:blipFill>
          <a:blip r:embed="rId3"/>
          <a:stretch>
            <a:fillRect/>
          </a:stretch>
        </p:blipFill>
        <p:spPr>
          <a:xfrm>
            <a:off x="4663528" y="3423724"/>
            <a:ext cx="2796482" cy="2753237"/>
          </a:xfrm>
          <a:prstGeom prst="rect">
            <a:avLst/>
          </a:prstGeom>
        </p:spPr>
      </p:pic>
    </p:spTree>
    <p:extLst>
      <p:ext uri="{BB962C8B-B14F-4D97-AF65-F5344CB8AC3E}">
        <p14:creationId xmlns:p14="http://schemas.microsoft.com/office/powerpoint/2010/main" val="2594746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 処理を組む</a:t>
            </a:r>
            <a:endParaRPr lang="en-US" altLang="ja-JP" sz="2000" dirty="0"/>
          </a:p>
          <a:p>
            <a:pPr marL="0" indent="0">
              <a:buNone/>
            </a:pPr>
            <a:r>
              <a:rPr lang="ja-JP" altLang="en-US" sz="2000" dirty="0"/>
              <a:t>次に</a:t>
            </a:r>
            <a:r>
              <a:rPr lang="en-US" altLang="ja-JP" sz="2000" dirty="0"/>
              <a:t>Add Movement Input</a:t>
            </a:r>
            <a:r>
              <a:rPr lang="ja-JP" altLang="en-US" sz="2000" dirty="0"/>
              <a:t>を繋いで</a:t>
            </a:r>
            <a:endParaRPr lang="en-US" altLang="ja-JP" sz="2000" dirty="0"/>
          </a:p>
          <a:p>
            <a:pPr marL="0" indent="0">
              <a:buNone/>
            </a:pPr>
            <a:r>
              <a:rPr lang="en-US" altLang="ja-JP" sz="2000" dirty="0"/>
              <a:t>Get Actor Up Vector</a:t>
            </a:r>
            <a:r>
              <a:rPr lang="ja-JP" altLang="en-US" sz="2000" dirty="0"/>
              <a:t>を繋ぎます</a:t>
            </a:r>
            <a:endParaRPr lang="en-US" altLang="ja-JP" sz="2000" dirty="0"/>
          </a:p>
          <a:p>
            <a:pPr marL="0" indent="0">
              <a:buNone/>
            </a:pPr>
            <a:r>
              <a:rPr lang="ja-JP" altLang="en-US" sz="2000" dirty="0"/>
              <a:t>この状態で実行するとキャラクターがどんどん上にいきます</a:t>
            </a:r>
            <a:endParaRPr lang="en-US" altLang="ja-JP" sz="2000" dirty="0"/>
          </a:p>
          <a:p>
            <a:pPr marL="0" indent="0">
              <a:buNone/>
            </a:pPr>
            <a:endParaRPr lang="en-US" altLang="ja-JP" sz="2000" dirty="0"/>
          </a:p>
          <a:p>
            <a:pPr marL="0" indent="0">
              <a:buNone/>
            </a:pPr>
            <a:r>
              <a:rPr lang="en-US" altLang="ja-JP" sz="2000" dirty="0"/>
              <a:t>Input</a:t>
            </a:r>
            <a:r>
              <a:rPr lang="ja-JP" altLang="en-US" sz="2000" dirty="0"/>
              <a:t>には</a:t>
            </a:r>
            <a:r>
              <a:rPr lang="en-US" altLang="ja-JP" sz="2000" dirty="0"/>
              <a:t>Action</a:t>
            </a:r>
            <a:r>
              <a:rPr lang="ja-JP" altLang="en-US" sz="2000" dirty="0"/>
              <a:t>と</a:t>
            </a:r>
            <a:r>
              <a:rPr lang="en-US" altLang="ja-JP" sz="2000" dirty="0"/>
              <a:t>Axis</a:t>
            </a:r>
            <a:r>
              <a:rPr lang="ja-JP" altLang="en-US" sz="2000" dirty="0"/>
              <a:t>があるのですが</a:t>
            </a:r>
            <a:endParaRPr lang="en-US" altLang="ja-JP" sz="2000" dirty="0"/>
          </a:p>
          <a:p>
            <a:pPr marL="0" indent="0">
              <a:buNone/>
            </a:pPr>
            <a:r>
              <a:rPr lang="en-US" altLang="ja-JP" sz="2000" dirty="0"/>
              <a:t>Axis</a:t>
            </a:r>
            <a:r>
              <a:rPr lang="ja-JP" altLang="en-US" sz="2000" dirty="0"/>
              <a:t>は毎ループ処理が呼ばれます</a:t>
            </a:r>
            <a:endParaRPr lang="en-US" altLang="ja-JP" sz="2000" dirty="0"/>
          </a:p>
          <a:p>
            <a:pPr marL="0" indent="0">
              <a:buNone/>
            </a:pPr>
            <a:r>
              <a:rPr lang="ja-JP" altLang="en-US" sz="2000" dirty="0"/>
              <a:t>入力の有無に関わらず毎ループです</a:t>
            </a:r>
            <a:endParaRPr lang="en-US" altLang="ja-JP" sz="2000" dirty="0"/>
          </a:p>
        </p:txBody>
      </p:sp>
      <p:pic>
        <p:nvPicPr>
          <p:cNvPr id="3" name="図 2">
            <a:extLst>
              <a:ext uri="{FF2B5EF4-FFF2-40B4-BE49-F238E27FC236}">
                <a16:creationId xmlns:a16="http://schemas.microsoft.com/office/drawing/2014/main" id="{5378FED2-D8A6-4D2A-8480-D57FDC4C420D}"/>
              </a:ext>
            </a:extLst>
          </p:cNvPr>
          <p:cNvPicPr>
            <a:picLocks noChangeAspect="1"/>
          </p:cNvPicPr>
          <p:nvPr/>
        </p:nvPicPr>
        <p:blipFill>
          <a:blip r:embed="rId2"/>
          <a:stretch>
            <a:fillRect/>
          </a:stretch>
        </p:blipFill>
        <p:spPr>
          <a:xfrm>
            <a:off x="5780897" y="4414592"/>
            <a:ext cx="5572903" cy="1762371"/>
          </a:xfrm>
          <a:prstGeom prst="rect">
            <a:avLst/>
          </a:prstGeom>
        </p:spPr>
      </p:pic>
    </p:spTree>
    <p:extLst>
      <p:ext uri="{BB962C8B-B14F-4D97-AF65-F5344CB8AC3E}">
        <p14:creationId xmlns:p14="http://schemas.microsoft.com/office/powerpoint/2010/main" val="1070810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上昇</a:t>
            </a:r>
            <a:r>
              <a:rPr lang="en-US" altLang="ja-JP" sz="1800" dirty="0"/>
              <a:t>/</a:t>
            </a:r>
            <a:r>
              <a:rPr lang="ja-JP" altLang="en-US" sz="1800" dirty="0"/>
              <a:t>落下を組む</a:t>
            </a:r>
            <a:endParaRPr lang="en-US" altLang="ja-JP" sz="1800" dirty="0"/>
          </a:p>
          <a:p>
            <a:pPr marL="0" indent="0">
              <a:buNone/>
            </a:pPr>
            <a:r>
              <a:rPr lang="ja-JP" altLang="en-US" sz="1800" dirty="0"/>
              <a:t>次に</a:t>
            </a:r>
            <a:r>
              <a:rPr lang="en-US" altLang="ja-JP" sz="1800" dirty="0"/>
              <a:t>Axis Value</a:t>
            </a:r>
            <a:r>
              <a:rPr lang="ja-JP" altLang="en-US" sz="1800" dirty="0"/>
              <a:t>から</a:t>
            </a:r>
            <a:r>
              <a:rPr lang="en-US" altLang="ja-JP" sz="1800" dirty="0"/>
              <a:t> float – float</a:t>
            </a:r>
            <a:r>
              <a:rPr lang="ja-JP" altLang="en-US" sz="1800" dirty="0"/>
              <a:t>を呼び出します</a:t>
            </a:r>
            <a:endParaRPr lang="en-US" altLang="ja-JP" sz="1800" dirty="0"/>
          </a:p>
          <a:p>
            <a:pPr marL="0" indent="0">
              <a:buNone/>
            </a:pPr>
            <a:r>
              <a:rPr lang="ja-JP" altLang="en-US" sz="1800" dirty="0"/>
              <a:t>要するに引き算をしているだけです</a:t>
            </a:r>
            <a:endParaRPr lang="en-US" altLang="ja-JP" sz="1800" dirty="0"/>
          </a:p>
          <a:p>
            <a:pPr marL="0" indent="0">
              <a:buNone/>
            </a:pPr>
            <a:r>
              <a:rPr lang="ja-JP" altLang="en-US" sz="1800" dirty="0"/>
              <a:t>最終的に右図のように繋ぎ、値は</a:t>
            </a:r>
            <a:r>
              <a:rPr lang="en-US" altLang="ja-JP" sz="1800" dirty="0"/>
              <a:t>0.5</a:t>
            </a:r>
            <a:r>
              <a:rPr lang="ja-JP" altLang="en-US" sz="1800" dirty="0"/>
              <a:t>を入れます</a:t>
            </a:r>
            <a:endParaRPr lang="en-US" altLang="ja-JP" sz="1800" dirty="0"/>
          </a:p>
          <a:p>
            <a:pPr marL="0" indent="0">
              <a:buNone/>
            </a:pPr>
            <a:endParaRPr lang="en-US" altLang="ja-JP" sz="1800" dirty="0"/>
          </a:p>
          <a:p>
            <a:pPr marL="0" indent="0">
              <a:buNone/>
            </a:pPr>
            <a:r>
              <a:rPr lang="en-US" altLang="ja-JP" sz="1800" dirty="0"/>
              <a:t>float </a:t>
            </a:r>
            <a:r>
              <a:rPr lang="ja-JP" altLang="en-US" sz="1800" dirty="0"/>
              <a:t>というのは値の型の</a:t>
            </a:r>
            <a:r>
              <a:rPr lang="en-US" altLang="ja-JP" sz="1800" dirty="0"/>
              <a:t>1</a:t>
            </a:r>
            <a:r>
              <a:rPr lang="ja-JP" altLang="en-US" sz="1800" dirty="0"/>
              <a:t>つで </a:t>
            </a:r>
            <a:r>
              <a:rPr lang="en-US" altLang="ja-JP" sz="1800" dirty="0"/>
              <a:t>0.0 </a:t>
            </a:r>
            <a:r>
              <a:rPr lang="ja-JP" altLang="en-US" sz="1800" dirty="0"/>
              <a:t>や </a:t>
            </a:r>
            <a:r>
              <a:rPr lang="en-US" altLang="ja-JP" sz="1800" dirty="0"/>
              <a:t>20.20</a:t>
            </a:r>
            <a:r>
              <a:rPr lang="ja-JP" altLang="en-US" sz="1800" dirty="0"/>
              <a:t>など小数点が扱えます</a:t>
            </a:r>
            <a:endParaRPr lang="en-US" altLang="ja-JP" sz="1800" dirty="0"/>
          </a:p>
        </p:txBody>
      </p:sp>
      <p:pic>
        <p:nvPicPr>
          <p:cNvPr id="2" name="図 1">
            <a:extLst>
              <a:ext uri="{FF2B5EF4-FFF2-40B4-BE49-F238E27FC236}">
                <a16:creationId xmlns:a16="http://schemas.microsoft.com/office/drawing/2014/main" id="{01F373B2-A350-4113-8735-4CC60198F445}"/>
              </a:ext>
            </a:extLst>
          </p:cNvPr>
          <p:cNvPicPr>
            <a:picLocks noChangeAspect="1"/>
          </p:cNvPicPr>
          <p:nvPr/>
        </p:nvPicPr>
        <p:blipFill>
          <a:blip r:embed="rId2"/>
          <a:stretch>
            <a:fillRect/>
          </a:stretch>
        </p:blipFill>
        <p:spPr>
          <a:xfrm>
            <a:off x="838200" y="4136506"/>
            <a:ext cx="3188855" cy="2040457"/>
          </a:xfrm>
          <a:prstGeom prst="rect">
            <a:avLst/>
          </a:prstGeom>
        </p:spPr>
      </p:pic>
      <p:pic>
        <p:nvPicPr>
          <p:cNvPr id="6" name="図 5">
            <a:extLst>
              <a:ext uri="{FF2B5EF4-FFF2-40B4-BE49-F238E27FC236}">
                <a16:creationId xmlns:a16="http://schemas.microsoft.com/office/drawing/2014/main" id="{A964BA63-190A-4498-B0EB-B14562DA88C3}"/>
              </a:ext>
            </a:extLst>
          </p:cNvPr>
          <p:cNvPicPr>
            <a:picLocks noChangeAspect="1"/>
          </p:cNvPicPr>
          <p:nvPr/>
        </p:nvPicPr>
        <p:blipFill>
          <a:blip r:embed="rId3"/>
          <a:stretch>
            <a:fillRect/>
          </a:stretch>
        </p:blipFill>
        <p:spPr>
          <a:xfrm>
            <a:off x="4713449" y="4137326"/>
            <a:ext cx="5058624" cy="2039637"/>
          </a:xfrm>
          <a:prstGeom prst="rect">
            <a:avLst/>
          </a:prstGeom>
        </p:spPr>
      </p:pic>
    </p:spTree>
    <p:extLst>
      <p:ext uri="{BB962C8B-B14F-4D97-AF65-F5344CB8AC3E}">
        <p14:creationId xmlns:p14="http://schemas.microsoft.com/office/powerpoint/2010/main" val="3864519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上昇</a:t>
            </a:r>
            <a:r>
              <a:rPr lang="en-US" altLang="ja-JP" sz="1800" dirty="0"/>
              <a:t>/</a:t>
            </a:r>
            <a:r>
              <a:rPr lang="ja-JP" altLang="en-US" sz="1800" dirty="0"/>
              <a:t>落下を組む </a:t>
            </a:r>
            <a:r>
              <a:rPr lang="en-US" altLang="ja-JP" sz="1800" dirty="0"/>
              <a:t>/ </a:t>
            </a:r>
            <a:r>
              <a:rPr lang="ja-JP" altLang="en-US" sz="1800" dirty="0"/>
              <a:t>コメントの挿入方法</a:t>
            </a:r>
            <a:endParaRPr lang="en-US" altLang="ja-JP" sz="1800" dirty="0"/>
          </a:p>
          <a:p>
            <a:pPr marL="0" indent="0">
              <a:buNone/>
            </a:pPr>
            <a:r>
              <a:rPr lang="ja-JP" altLang="en-US" sz="1800" dirty="0"/>
              <a:t>イベントグラフ上で</a:t>
            </a:r>
            <a:r>
              <a:rPr lang="en-US" altLang="ja-JP" sz="1800" dirty="0"/>
              <a:t>C</a:t>
            </a:r>
            <a:r>
              <a:rPr lang="ja-JP" altLang="en-US" sz="1800" dirty="0"/>
              <a:t>キーを押すとコメントノードが出せます</a:t>
            </a:r>
            <a:endParaRPr lang="en-US" altLang="ja-JP" sz="1800" dirty="0"/>
          </a:p>
          <a:p>
            <a:pPr marL="0" indent="0">
              <a:buNone/>
            </a:pPr>
            <a:r>
              <a:rPr lang="ja-JP" altLang="en-US" sz="1800" dirty="0"/>
              <a:t>これは処理には一切関係がなく、メモを記述できるノードです</a:t>
            </a:r>
            <a:endParaRPr lang="en-US" altLang="ja-JP" sz="1800" dirty="0"/>
          </a:p>
          <a:p>
            <a:pPr marL="0" indent="0">
              <a:buNone/>
            </a:pPr>
            <a:r>
              <a:rPr lang="ja-JP" altLang="en-US" sz="1800" dirty="0"/>
              <a:t>ざっくりと全体を囲んでコメントを入れました</a:t>
            </a:r>
            <a:endParaRPr lang="en-US" altLang="ja-JP" sz="1800" dirty="0"/>
          </a:p>
        </p:txBody>
      </p:sp>
      <p:pic>
        <p:nvPicPr>
          <p:cNvPr id="3" name="図 2">
            <a:extLst>
              <a:ext uri="{FF2B5EF4-FFF2-40B4-BE49-F238E27FC236}">
                <a16:creationId xmlns:a16="http://schemas.microsoft.com/office/drawing/2014/main" id="{A5F2C44C-2A11-4AD6-8758-0FB1FD93C776}"/>
              </a:ext>
            </a:extLst>
          </p:cNvPr>
          <p:cNvPicPr>
            <a:picLocks noChangeAspect="1"/>
          </p:cNvPicPr>
          <p:nvPr/>
        </p:nvPicPr>
        <p:blipFill>
          <a:blip r:embed="rId2"/>
          <a:stretch>
            <a:fillRect/>
          </a:stretch>
        </p:blipFill>
        <p:spPr>
          <a:xfrm>
            <a:off x="2746402" y="5205277"/>
            <a:ext cx="3105583" cy="971686"/>
          </a:xfrm>
          <a:prstGeom prst="rect">
            <a:avLst/>
          </a:prstGeom>
        </p:spPr>
      </p:pic>
      <p:pic>
        <p:nvPicPr>
          <p:cNvPr id="7" name="図 6">
            <a:extLst>
              <a:ext uri="{FF2B5EF4-FFF2-40B4-BE49-F238E27FC236}">
                <a16:creationId xmlns:a16="http://schemas.microsoft.com/office/drawing/2014/main" id="{051E235D-E57A-42C4-96D6-4420702FBA09}"/>
              </a:ext>
            </a:extLst>
          </p:cNvPr>
          <p:cNvPicPr>
            <a:picLocks noChangeAspect="1"/>
          </p:cNvPicPr>
          <p:nvPr/>
        </p:nvPicPr>
        <p:blipFill>
          <a:blip r:embed="rId3"/>
          <a:stretch>
            <a:fillRect/>
          </a:stretch>
        </p:blipFill>
        <p:spPr>
          <a:xfrm>
            <a:off x="6340016" y="3423015"/>
            <a:ext cx="5013784" cy="2753948"/>
          </a:xfrm>
          <a:prstGeom prst="rect">
            <a:avLst/>
          </a:prstGeom>
        </p:spPr>
      </p:pic>
    </p:spTree>
    <p:extLst>
      <p:ext uri="{BB962C8B-B14F-4D97-AF65-F5344CB8AC3E}">
        <p14:creationId xmlns:p14="http://schemas.microsoft.com/office/powerpoint/2010/main" val="1827838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ここまでの処理で上昇処理ができました</a:t>
            </a:r>
            <a:endParaRPr lang="en-US" altLang="ja-JP" sz="2000" dirty="0"/>
          </a:p>
          <a:p>
            <a:pPr marL="0" indent="0">
              <a:buNone/>
            </a:pPr>
            <a:r>
              <a:rPr lang="en-US" altLang="ja-JP" sz="2000" dirty="0"/>
              <a:t>Space</a:t>
            </a:r>
            <a:r>
              <a:rPr lang="ja-JP" altLang="en-US" sz="2000" dirty="0"/>
              <a:t>キーか</a:t>
            </a:r>
            <a:r>
              <a:rPr lang="en-US" altLang="ja-JP" sz="2000" dirty="0" err="1"/>
              <a:t>XboxController</a:t>
            </a:r>
            <a:r>
              <a:rPr lang="ja-JP" altLang="en-US" sz="2000" dirty="0"/>
              <a:t>の</a:t>
            </a:r>
            <a:r>
              <a:rPr lang="en-US" altLang="ja-JP" sz="2000" dirty="0"/>
              <a:t>LT</a:t>
            </a:r>
            <a:r>
              <a:rPr lang="ja-JP" altLang="en-US" sz="2000" dirty="0"/>
              <a:t>を押している間は上昇して</a:t>
            </a:r>
            <a:endParaRPr lang="en-US" altLang="ja-JP" sz="2000" dirty="0"/>
          </a:p>
          <a:p>
            <a:pPr marL="0" indent="0">
              <a:buNone/>
            </a:pPr>
            <a:r>
              <a:rPr lang="ja-JP" altLang="en-US" sz="2000" dirty="0"/>
              <a:t>離すと落下するようになっています</a:t>
            </a:r>
            <a:endParaRPr lang="en-US" altLang="ja-JP" sz="2000" dirty="0"/>
          </a:p>
        </p:txBody>
      </p:sp>
      <p:pic>
        <p:nvPicPr>
          <p:cNvPr id="2" name="図 1">
            <a:extLst>
              <a:ext uri="{FF2B5EF4-FFF2-40B4-BE49-F238E27FC236}">
                <a16:creationId xmlns:a16="http://schemas.microsoft.com/office/drawing/2014/main" id="{6D23B573-1F77-470A-BB2A-88D2B756B7D2}"/>
              </a:ext>
            </a:extLst>
          </p:cNvPr>
          <p:cNvPicPr>
            <a:picLocks noChangeAspect="1"/>
          </p:cNvPicPr>
          <p:nvPr/>
        </p:nvPicPr>
        <p:blipFill>
          <a:blip r:embed="rId2"/>
          <a:stretch>
            <a:fillRect/>
          </a:stretch>
        </p:blipFill>
        <p:spPr>
          <a:xfrm>
            <a:off x="838200" y="3839861"/>
            <a:ext cx="4151602" cy="2337102"/>
          </a:xfrm>
          <a:prstGeom prst="rect">
            <a:avLst/>
          </a:prstGeom>
        </p:spPr>
      </p:pic>
    </p:spTree>
    <p:extLst>
      <p:ext uri="{BB962C8B-B14F-4D97-AF65-F5344CB8AC3E}">
        <p14:creationId xmlns:p14="http://schemas.microsoft.com/office/powerpoint/2010/main" val="1721364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1800" dirty="0"/>
              <a:t>上昇</a:t>
            </a:r>
            <a:r>
              <a:rPr lang="en-US" altLang="ja-JP" sz="1800" dirty="0"/>
              <a:t>/</a:t>
            </a:r>
            <a:r>
              <a:rPr lang="ja-JP" altLang="en-US" sz="1800" dirty="0"/>
              <a:t>落下についてもう少し補足</a:t>
            </a:r>
            <a:endParaRPr lang="en-US" altLang="ja-JP" sz="1800" dirty="0"/>
          </a:p>
          <a:p>
            <a:pPr marL="0" indent="0">
              <a:buNone/>
            </a:pPr>
            <a:r>
              <a:rPr lang="ja-JP" altLang="en-US" sz="1800" dirty="0"/>
              <a:t>　</a:t>
            </a:r>
            <a:r>
              <a:rPr lang="en-US" altLang="ja-JP" sz="1800" dirty="0"/>
              <a:t>Axis</a:t>
            </a:r>
            <a:r>
              <a:rPr lang="ja-JP" altLang="en-US" sz="1800" dirty="0"/>
              <a:t>系の入力は毎ループ走ると説明しました</a:t>
            </a:r>
            <a:endParaRPr lang="en-US" altLang="ja-JP" sz="1800" dirty="0"/>
          </a:p>
          <a:p>
            <a:pPr marL="0" indent="0">
              <a:buNone/>
            </a:pPr>
            <a:r>
              <a:rPr lang="ja-JP" altLang="en-US" sz="1800" dirty="0"/>
              <a:t>　入力がない時は常に</a:t>
            </a:r>
            <a:r>
              <a:rPr lang="en-US" altLang="ja-JP" sz="1800" dirty="0"/>
              <a:t>Axis Value 0 </a:t>
            </a:r>
            <a:r>
              <a:rPr lang="ja-JP" altLang="en-US" sz="1800" dirty="0"/>
              <a:t>がきます</a:t>
            </a:r>
            <a:endParaRPr lang="en-US" altLang="ja-JP" sz="1800" dirty="0"/>
          </a:p>
          <a:p>
            <a:pPr marL="0" indent="0">
              <a:buNone/>
            </a:pPr>
            <a:r>
              <a:rPr lang="ja-JP" altLang="en-US" sz="1800" dirty="0"/>
              <a:t>　そこに </a:t>
            </a:r>
            <a:r>
              <a:rPr lang="en-US" altLang="ja-JP" sz="1800" dirty="0"/>
              <a:t>-0.5</a:t>
            </a:r>
            <a:r>
              <a:rPr lang="ja-JP" altLang="en-US" sz="1800" dirty="0"/>
              <a:t>することで上方向に</a:t>
            </a:r>
            <a:r>
              <a:rPr lang="en-US" altLang="ja-JP" sz="1800" dirty="0"/>
              <a:t>-0.5</a:t>
            </a:r>
            <a:r>
              <a:rPr lang="ja-JP" altLang="en-US" sz="1800" dirty="0"/>
              <a:t>を加えていることになります</a:t>
            </a:r>
            <a:endParaRPr lang="en-US" altLang="ja-JP" sz="1800" dirty="0"/>
          </a:p>
          <a:p>
            <a:pPr marL="0" indent="0">
              <a:buNone/>
            </a:pPr>
            <a:r>
              <a:rPr lang="ja-JP" altLang="en-US" sz="1800" dirty="0"/>
              <a:t>　つまり、毎ループ落下を入力しています</a:t>
            </a:r>
            <a:endParaRPr lang="en-US" altLang="ja-JP" sz="1800" dirty="0"/>
          </a:p>
          <a:p>
            <a:pPr marL="0" indent="0">
              <a:buNone/>
            </a:pPr>
            <a:endParaRPr lang="en-US" altLang="ja-JP" sz="1800" dirty="0"/>
          </a:p>
          <a:p>
            <a:pPr marL="0" indent="0">
              <a:buNone/>
            </a:pPr>
            <a:r>
              <a:rPr lang="ja-JP" altLang="en-US" sz="1800" dirty="0"/>
              <a:t>　</a:t>
            </a:r>
            <a:r>
              <a:rPr lang="en-US" altLang="ja-JP" sz="1800" dirty="0" err="1"/>
              <a:t>MoveUp</a:t>
            </a:r>
            <a:r>
              <a:rPr lang="ja-JP" altLang="en-US" sz="1800" dirty="0"/>
              <a:t>の</a:t>
            </a:r>
            <a:r>
              <a:rPr lang="en-US" altLang="ja-JP" sz="1800" dirty="0"/>
              <a:t>Scale</a:t>
            </a:r>
            <a:r>
              <a:rPr lang="ja-JP" altLang="en-US" sz="1800" dirty="0"/>
              <a:t>には</a:t>
            </a:r>
            <a:r>
              <a:rPr lang="en-US" altLang="ja-JP" sz="1800" dirty="0"/>
              <a:t>1.0</a:t>
            </a:r>
            <a:r>
              <a:rPr lang="ja-JP" altLang="en-US" sz="1800" dirty="0"/>
              <a:t>を設定しました</a:t>
            </a:r>
            <a:endParaRPr lang="en-US" altLang="ja-JP" sz="1800" dirty="0"/>
          </a:p>
          <a:p>
            <a:pPr marL="0" indent="0">
              <a:buNone/>
            </a:pPr>
            <a:r>
              <a:rPr lang="ja-JP" altLang="en-US" sz="1800" dirty="0"/>
              <a:t>　これは入力された時に</a:t>
            </a:r>
            <a:r>
              <a:rPr lang="en-US" altLang="ja-JP" sz="1800" dirty="0"/>
              <a:t>Axis Value</a:t>
            </a:r>
            <a:r>
              <a:rPr lang="ja-JP" altLang="en-US" sz="1800" dirty="0"/>
              <a:t>が</a:t>
            </a:r>
            <a:r>
              <a:rPr lang="en-US" altLang="ja-JP" sz="1800" dirty="0"/>
              <a:t>1.0</a:t>
            </a:r>
            <a:r>
              <a:rPr lang="ja-JP" altLang="en-US" sz="1800" dirty="0"/>
              <a:t>になります</a:t>
            </a:r>
            <a:endParaRPr lang="en-US" altLang="ja-JP" sz="1800" dirty="0"/>
          </a:p>
          <a:p>
            <a:pPr marL="0" indent="0">
              <a:buNone/>
            </a:pPr>
            <a:r>
              <a:rPr lang="ja-JP" altLang="en-US" sz="1800" dirty="0"/>
              <a:t>　上方向に</a:t>
            </a:r>
            <a:r>
              <a:rPr lang="en-US" altLang="ja-JP" sz="1800" dirty="0"/>
              <a:t>1.0 – 0.5</a:t>
            </a:r>
            <a:r>
              <a:rPr lang="ja-JP" altLang="en-US" sz="1800" dirty="0"/>
              <a:t>を加えるため、上昇するようになっています</a:t>
            </a:r>
            <a:endParaRPr lang="en-US" altLang="ja-JP" sz="1800" dirty="0"/>
          </a:p>
          <a:p>
            <a:pPr marL="0" indent="0">
              <a:buNone/>
            </a:pPr>
            <a:r>
              <a:rPr lang="ja-JP" altLang="en-US" sz="1800" dirty="0"/>
              <a:t>　そのため、</a:t>
            </a:r>
            <a:r>
              <a:rPr lang="en-US" altLang="ja-JP" sz="1800" dirty="0"/>
              <a:t>Scale</a:t>
            </a:r>
            <a:r>
              <a:rPr lang="ja-JP" altLang="en-US" sz="1800" dirty="0"/>
              <a:t>を変えたり</a:t>
            </a:r>
            <a:r>
              <a:rPr lang="en-US" altLang="ja-JP" sz="1800" dirty="0"/>
              <a:t>-0.5</a:t>
            </a:r>
            <a:r>
              <a:rPr lang="ja-JP" altLang="en-US" sz="1800" dirty="0"/>
              <a:t>を変えることで上昇</a:t>
            </a:r>
            <a:r>
              <a:rPr lang="en-US" altLang="ja-JP" sz="1800" dirty="0"/>
              <a:t>/</a:t>
            </a:r>
            <a:r>
              <a:rPr lang="ja-JP" altLang="en-US" sz="1800" dirty="0"/>
              <a:t>落下速度は調整可能です</a:t>
            </a:r>
            <a:endParaRPr lang="en-US" altLang="ja-JP" sz="1800" dirty="0"/>
          </a:p>
          <a:p>
            <a:pPr marL="0" indent="0">
              <a:buNone/>
            </a:pPr>
            <a:endParaRPr lang="en-US" altLang="ja-JP" sz="1800" dirty="0"/>
          </a:p>
          <a:p>
            <a:pPr marL="0" indent="0">
              <a:buNone/>
            </a:pPr>
            <a:r>
              <a:rPr lang="ja-JP" altLang="en-US" sz="1800" dirty="0"/>
              <a:t>　</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03564DB0-8C17-4DD6-9C17-0C88282118A6}"/>
              </a:ext>
            </a:extLst>
          </p:cNvPr>
          <p:cNvPicPr>
            <a:picLocks noChangeAspect="1"/>
          </p:cNvPicPr>
          <p:nvPr/>
        </p:nvPicPr>
        <p:blipFill>
          <a:blip r:embed="rId2"/>
          <a:stretch>
            <a:fillRect/>
          </a:stretch>
        </p:blipFill>
        <p:spPr>
          <a:xfrm>
            <a:off x="838200" y="5452962"/>
            <a:ext cx="3715268" cy="724001"/>
          </a:xfrm>
          <a:prstGeom prst="rect">
            <a:avLst/>
          </a:prstGeom>
        </p:spPr>
      </p:pic>
    </p:spTree>
    <p:extLst>
      <p:ext uri="{BB962C8B-B14F-4D97-AF65-F5344CB8AC3E}">
        <p14:creationId xmlns:p14="http://schemas.microsoft.com/office/powerpoint/2010/main" val="1177870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1800" dirty="0"/>
              <a:t>ノードの整理</a:t>
            </a:r>
            <a:endParaRPr lang="en-US" altLang="ja-JP" sz="1800" dirty="0"/>
          </a:p>
          <a:p>
            <a:pPr marL="0" indent="0">
              <a:buNone/>
            </a:pPr>
            <a:r>
              <a:rPr lang="ja-JP" altLang="en-US" sz="1800" dirty="0"/>
              <a:t>赤枠で囲ったノードを全て削除してください</a:t>
            </a:r>
            <a:endParaRPr lang="en-US" altLang="ja-JP" sz="1800" dirty="0"/>
          </a:p>
          <a:p>
            <a:pPr marL="0" indent="0">
              <a:buNone/>
            </a:pPr>
            <a:r>
              <a:rPr lang="ja-JP" altLang="en-US" sz="1800" dirty="0"/>
              <a:t>これらは今回のプロジェクトでは不要な処理です</a:t>
            </a:r>
            <a:endParaRPr lang="en-US" altLang="ja-JP" sz="1800" dirty="0"/>
          </a:p>
          <a:p>
            <a:pPr marL="0" indent="0">
              <a:buNone/>
            </a:pPr>
            <a:endParaRPr lang="en-US" altLang="ja-JP" sz="1800" dirty="0"/>
          </a:p>
          <a:p>
            <a:pPr marL="0" indent="0">
              <a:buNone/>
            </a:pPr>
            <a:r>
              <a:rPr lang="ja-JP" altLang="en-US" sz="1800" dirty="0"/>
              <a:t>残すのは</a:t>
            </a:r>
            <a:r>
              <a:rPr lang="en-US" altLang="ja-JP" sz="1800" dirty="0"/>
              <a:t>Gamepad input, Movement input,</a:t>
            </a:r>
          </a:p>
          <a:p>
            <a:pPr marL="0" indent="0">
              <a:buNone/>
            </a:pPr>
            <a:r>
              <a:rPr lang="ja-JP" altLang="en-US" sz="1800" dirty="0"/>
              <a:t>先程作成した上昇 </a:t>
            </a:r>
            <a:r>
              <a:rPr lang="en-US" altLang="ja-JP" sz="1800" dirty="0"/>
              <a:t>/ </a:t>
            </a:r>
            <a:r>
              <a:rPr lang="ja-JP" altLang="en-US" sz="1800" dirty="0"/>
              <a:t>下降処理です</a:t>
            </a:r>
            <a:endParaRPr lang="en-US" altLang="ja-JP" sz="1800" dirty="0"/>
          </a:p>
          <a:p>
            <a:pPr marL="0" indent="0">
              <a:buNone/>
            </a:pPr>
            <a:endParaRPr lang="en-US" altLang="ja-JP" sz="1800" dirty="0"/>
          </a:p>
          <a:p>
            <a:pPr marL="0" indent="0">
              <a:buNone/>
            </a:pPr>
            <a:r>
              <a:rPr lang="ja-JP" altLang="en-US" sz="1800" dirty="0"/>
              <a:t>それぞれ簡単に説明しますと</a:t>
            </a:r>
            <a:endParaRPr lang="en-US" altLang="ja-JP" sz="1800" dirty="0"/>
          </a:p>
          <a:p>
            <a:pPr marL="0" indent="0">
              <a:buNone/>
            </a:pPr>
            <a:r>
              <a:rPr lang="ja-JP" altLang="en-US" sz="1800" dirty="0"/>
              <a:t>右上は</a:t>
            </a:r>
            <a:r>
              <a:rPr lang="en-US" altLang="ja-JP" sz="1800" dirty="0"/>
              <a:t>VR</a:t>
            </a:r>
            <a:r>
              <a:rPr lang="ja-JP" altLang="en-US" sz="1800" dirty="0"/>
              <a:t>の時の位置等のリセット処理</a:t>
            </a:r>
            <a:endParaRPr lang="en-US" altLang="ja-JP" sz="1800" dirty="0"/>
          </a:p>
          <a:p>
            <a:pPr marL="0" indent="0">
              <a:buNone/>
            </a:pPr>
            <a:r>
              <a:rPr lang="ja-JP" altLang="en-US" sz="1800" dirty="0"/>
              <a:t>左下はモバイルでのタッチ時のジャンプ</a:t>
            </a:r>
            <a:endParaRPr lang="en-US" altLang="ja-JP" sz="1800" dirty="0"/>
          </a:p>
          <a:p>
            <a:pPr marL="0" indent="0">
              <a:buNone/>
            </a:pPr>
            <a:r>
              <a:rPr lang="ja-JP" altLang="en-US" sz="1800" dirty="0"/>
              <a:t>左中央はジャンプ処理</a:t>
            </a:r>
            <a:endParaRPr lang="en-US" altLang="ja-JP" sz="1800" dirty="0"/>
          </a:p>
          <a:p>
            <a:pPr marL="0" indent="0">
              <a:buNone/>
            </a:pPr>
            <a:r>
              <a:rPr lang="en-US" altLang="ja-JP" sz="1800" dirty="0"/>
              <a:t>(Character Movement</a:t>
            </a:r>
            <a:r>
              <a:rPr lang="ja-JP" altLang="en-US" sz="1800" dirty="0"/>
              <a:t>が</a:t>
            </a:r>
            <a:r>
              <a:rPr lang="en-US" altLang="ja-JP" sz="1800" dirty="0"/>
              <a:t>Walking</a:t>
            </a:r>
            <a:r>
              <a:rPr lang="ja-JP" altLang="en-US" sz="1800" dirty="0"/>
              <a:t>の時に有効</a:t>
            </a:r>
            <a:r>
              <a:rPr lang="en-US" altLang="ja-JP" sz="1800" dirty="0"/>
              <a:t>)</a:t>
            </a:r>
          </a:p>
          <a:p>
            <a:pPr marL="0" indent="0">
              <a:buNone/>
            </a:pPr>
            <a:endParaRPr lang="en-US" altLang="ja-JP" sz="1800" dirty="0"/>
          </a:p>
          <a:p>
            <a:pPr marL="0" indent="0">
              <a:buNone/>
            </a:pPr>
            <a:endParaRPr lang="en-US" altLang="ja-JP" sz="1800" dirty="0"/>
          </a:p>
        </p:txBody>
      </p:sp>
      <p:pic>
        <p:nvPicPr>
          <p:cNvPr id="6" name="図 5" descr="屋内, 小さい, テレビ, モニター が含まれている画像&#10;&#10;自動的に生成された説明">
            <a:extLst>
              <a:ext uri="{FF2B5EF4-FFF2-40B4-BE49-F238E27FC236}">
                <a16:creationId xmlns:a16="http://schemas.microsoft.com/office/drawing/2014/main" id="{5FAA87E6-4991-4388-8EEB-C185A7B6D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4364" y="2699674"/>
            <a:ext cx="4149436" cy="3477289"/>
          </a:xfrm>
          <a:prstGeom prst="rect">
            <a:avLst/>
          </a:prstGeom>
        </p:spPr>
      </p:pic>
    </p:spTree>
    <p:extLst>
      <p:ext uri="{BB962C8B-B14F-4D97-AF65-F5344CB8AC3E}">
        <p14:creationId xmlns:p14="http://schemas.microsoft.com/office/powerpoint/2010/main" val="3443842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残ったノードの説明</a:t>
            </a:r>
            <a:endParaRPr lang="en-US" altLang="ja-JP" sz="1800" dirty="0"/>
          </a:p>
          <a:p>
            <a:pPr marL="0" indent="0">
              <a:buNone/>
            </a:pPr>
            <a:endParaRPr lang="en-US" altLang="ja-JP" sz="1800" dirty="0"/>
          </a:p>
          <a:p>
            <a:pPr marL="0" indent="0">
              <a:buNone/>
            </a:pPr>
            <a:r>
              <a:rPr lang="en-US" altLang="ja-JP" sz="1800" dirty="0"/>
              <a:t>Gamepad input</a:t>
            </a:r>
          </a:p>
          <a:p>
            <a:pPr marL="0" indent="0">
              <a:buNone/>
            </a:pPr>
            <a:r>
              <a:rPr lang="ja-JP" altLang="en-US" sz="1800" dirty="0"/>
              <a:t>　ゲームパッドの右スティックでのカメラ操作</a:t>
            </a:r>
            <a:endParaRPr lang="en-US" altLang="ja-JP" sz="1800" dirty="0"/>
          </a:p>
          <a:p>
            <a:pPr marL="0" indent="0">
              <a:buNone/>
            </a:pPr>
            <a:r>
              <a:rPr lang="en-US" altLang="ja-JP" sz="1800" dirty="0"/>
              <a:t>Mouse input</a:t>
            </a:r>
          </a:p>
          <a:p>
            <a:pPr marL="0" indent="0">
              <a:buNone/>
            </a:pPr>
            <a:r>
              <a:rPr lang="ja-JP" altLang="en-US" sz="1800" dirty="0"/>
              <a:t>　マウスでのカメラ操作</a:t>
            </a:r>
            <a:endParaRPr lang="en-US" altLang="ja-JP" sz="1800" dirty="0"/>
          </a:p>
          <a:p>
            <a:pPr marL="0" indent="0">
              <a:buNone/>
            </a:pPr>
            <a:endParaRPr lang="en-US" altLang="ja-JP" sz="1800" dirty="0"/>
          </a:p>
          <a:p>
            <a:pPr marL="0" indent="0">
              <a:buNone/>
            </a:pPr>
            <a:r>
              <a:rPr lang="en-US" altLang="ja-JP" sz="1800" dirty="0"/>
              <a:t>Movement input</a:t>
            </a:r>
          </a:p>
          <a:p>
            <a:pPr marL="0" indent="0">
              <a:buNone/>
            </a:pPr>
            <a:r>
              <a:rPr lang="ja-JP" altLang="en-US" sz="1800" dirty="0"/>
              <a:t>　キーボード</a:t>
            </a:r>
            <a:r>
              <a:rPr lang="en-US" altLang="ja-JP" sz="1800" dirty="0"/>
              <a:t>/</a:t>
            </a:r>
            <a:r>
              <a:rPr lang="ja-JP" altLang="en-US" sz="1800" dirty="0"/>
              <a:t>ゲームパッドの左スティックでの</a:t>
            </a:r>
            <a:endParaRPr lang="en-US" altLang="ja-JP" sz="1800" dirty="0"/>
          </a:p>
          <a:p>
            <a:pPr marL="0" indent="0">
              <a:buNone/>
            </a:pPr>
            <a:r>
              <a:rPr lang="ja-JP" altLang="en-US" sz="1800" dirty="0"/>
              <a:t>　移動操作</a:t>
            </a:r>
            <a:endParaRPr lang="en-US" altLang="ja-JP" sz="1800" dirty="0"/>
          </a:p>
        </p:txBody>
      </p:sp>
      <p:pic>
        <p:nvPicPr>
          <p:cNvPr id="2" name="図 1">
            <a:extLst>
              <a:ext uri="{FF2B5EF4-FFF2-40B4-BE49-F238E27FC236}">
                <a16:creationId xmlns:a16="http://schemas.microsoft.com/office/drawing/2014/main" id="{23C72BF0-11F9-433B-8EF1-DC12CEE2AB5F}"/>
              </a:ext>
            </a:extLst>
          </p:cNvPr>
          <p:cNvPicPr>
            <a:picLocks noChangeAspect="1"/>
          </p:cNvPicPr>
          <p:nvPr/>
        </p:nvPicPr>
        <p:blipFill>
          <a:blip r:embed="rId2"/>
          <a:stretch>
            <a:fillRect/>
          </a:stretch>
        </p:blipFill>
        <p:spPr>
          <a:xfrm>
            <a:off x="6099745" y="2419927"/>
            <a:ext cx="5254055" cy="3757036"/>
          </a:xfrm>
          <a:prstGeom prst="rect">
            <a:avLst/>
          </a:prstGeom>
        </p:spPr>
      </p:pic>
    </p:spTree>
    <p:extLst>
      <p:ext uri="{BB962C8B-B14F-4D97-AF65-F5344CB8AC3E}">
        <p14:creationId xmlns:p14="http://schemas.microsoft.com/office/powerpoint/2010/main" val="4113429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カメラの挙動を変更する</a:t>
            </a:r>
            <a:endParaRPr lang="en-US" altLang="ja-JP" sz="1800" dirty="0"/>
          </a:p>
          <a:p>
            <a:pPr marL="0" indent="0">
              <a:buNone/>
            </a:pPr>
            <a:r>
              <a:rPr lang="ja-JP" altLang="en-US" sz="1800" dirty="0"/>
              <a:t>　カメラがキャラクターの後ろ姿のみを捉えるようにします</a:t>
            </a:r>
            <a:endParaRPr lang="en-US" altLang="ja-JP" sz="1800" dirty="0"/>
          </a:p>
          <a:p>
            <a:pPr marL="0" indent="0">
              <a:buNone/>
            </a:pPr>
            <a:r>
              <a:rPr lang="ja-JP" altLang="en-US" sz="1800" dirty="0"/>
              <a:t>　今だと前後左右に移動した時にキャラクターがその方向を向くようになっています</a:t>
            </a:r>
            <a:endParaRPr lang="en-US" altLang="ja-JP" sz="1800" dirty="0"/>
          </a:p>
          <a:p>
            <a:pPr marL="0" indent="0">
              <a:buNone/>
            </a:pPr>
            <a:endParaRPr lang="en-US" altLang="ja-JP" sz="1800" dirty="0"/>
          </a:p>
          <a:p>
            <a:pPr marL="0" indent="0">
              <a:buNone/>
            </a:pPr>
            <a:r>
              <a:rPr lang="ja-JP" altLang="en-US" sz="1800" dirty="0"/>
              <a:t>画面上部のクラスのデフォルトを選択し</a:t>
            </a:r>
            <a:endParaRPr lang="en-US" altLang="ja-JP" sz="1800" dirty="0"/>
          </a:p>
          <a:p>
            <a:pPr marL="0" indent="0">
              <a:buNone/>
            </a:pPr>
            <a:r>
              <a:rPr lang="ja-JP" altLang="en-US" sz="1800" dirty="0"/>
              <a:t>詳細パネルから</a:t>
            </a:r>
            <a:r>
              <a:rPr lang="en-US" altLang="ja-JP" sz="1800" dirty="0"/>
              <a:t>Use Controller Rotation Yaw</a:t>
            </a:r>
            <a:r>
              <a:rPr lang="ja-JP" altLang="en-US" sz="1800" dirty="0"/>
              <a:t>にチェックを入れます</a:t>
            </a:r>
            <a:endParaRPr lang="en-US" altLang="ja-JP" sz="1800" dirty="0"/>
          </a:p>
          <a:p>
            <a:pPr marL="0" indent="0">
              <a:buNone/>
            </a:pP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6BB13FF8-2F6F-4F1D-88B7-D0AB409048FF}"/>
              </a:ext>
            </a:extLst>
          </p:cNvPr>
          <p:cNvPicPr>
            <a:picLocks noChangeAspect="1"/>
          </p:cNvPicPr>
          <p:nvPr/>
        </p:nvPicPr>
        <p:blipFill>
          <a:blip r:embed="rId2"/>
          <a:stretch>
            <a:fillRect/>
          </a:stretch>
        </p:blipFill>
        <p:spPr>
          <a:xfrm>
            <a:off x="4439154" y="4149076"/>
            <a:ext cx="3134162" cy="657317"/>
          </a:xfrm>
          <a:prstGeom prst="rect">
            <a:avLst/>
          </a:prstGeom>
        </p:spPr>
      </p:pic>
      <p:pic>
        <p:nvPicPr>
          <p:cNvPr id="8" name="図 7" descr="スクリーンショットの画面&#10;&#10;自動的に生成された説明">
            <a:extLst>
              <a:ext uri="{FF2B5EF4-FFF2-40B4-BE49-F238E27FC236}">
                <a16:creationId xmlns:a16="http://schemas.microsoft.com/office/drawing/2014/main" id="{7A83CA1D-AFA2-44C7-BB10-050F99DEB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847" y="3566749"/>
            <a:ext cx="3600953" cy="2610214"/>
          </a:xfrm>
          <a:prstGeom prst="rect">
            <a:avLst/>
          </a:prstGeom>
        </p:spPr>
      </p:pic>
    </p:spTree>
    <p:extLst>
      <p:ext uri="{BB962C8B-B14F-4D97-AF65-F5344CB8AC3E}">
        <p14:creationId xmlns:p14="http://schemas.microsoft.com/office/powerpoint/2010/main" val="337102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カメラに遅延追従処理を入れる</a:t>
            </a:r>
            <a:endParaRPr lang="en-US" altLang="ja-JP" sz="1800" dirty="0"/>
          </a:p>
          <a:p>
            <a:pPr marL="0" indent="0">
              <a:buNone/>
            </a:pPr>
            <a:r>
              <a:rPr lang="ja-JP" altLang="en-US" sz="1800" dirty="0"/>
              <a:t>必要かと言われると不要ですが、テンション上がるので入れちゃいます</a:t>
            </a:r>
            <a:endParaRPr lang="en-US" altLang="ja-JP" sz="1800" dirty="0"/>
          </a:p>
          <a:p>
            <a:pPr marL="0" indent="0">
              <a:buNone/>
            </a:pPr>
            <a:r>
              <a:rPr lang="ja-JP" altLang="en-US" sz="1800" dirty="0"/>
              <a:t>コンポーネントから</a:t>
            </a:r>
            <a:r>
              <a:rPr lang="en-US" altLang="ja-JP" sz="1800" dirty="0" err="1"/>
              <a:t>CameraBoom</a:t>
            </a:r>
            <a:r>
              <a:rPr lang="en-US" altLang="ja-JP" sz="1800" dirty="0"/>
              <a:t>(Spring Arm Component)</a:t>
            </a:r>
            <a:r>
              <a:rPr lang="ja-JP" altLang="en-US" sz="1800" dirty="0"/>
              <a:t>を選択し</a:t>
            </a:r>
            <a:endParaRPr lang="en-US" altLang="ja-JP" sz="1800" dirty="0"/>
          </a:p>
          <a:p>
            <a:pPr marL="0" indent="0">
              <a:buNone/>
            </a:pPr>
            <a:r>
              <a:rPr lang="ja-JP" altLang="en-US" sz="1800" dirty="0"/>
              <a:t>詳細から</a:t>
            </a:r>
            <a:r>
              <a:rPr lang="en-US" altLang="ja-JP" sz="1800" dirty="0"/>
              <a:t>Enable </a:t>
            </a:r>
            <a:r>
              <a:rPr lang="en-US" altLang="ja-JP" sz="1800" dirty="0" err="1"/>
              <a:t>Camear</a:t>
            </a:r>
            <a:r>
              <a:rPr lang="en-US" altLang="ja-JP" sz="1800" dirty="0"/>
              <a:t> Lag/Rotation Lag</a:t>
            </a:r>
            <a:r>
              <a:rPr lang="ja-JP" altLang="en-US" sz="1800" dirty="0"/>
              <a:t>にチェックを入れます</a:t>
            </a:r>
            <a:endParaRPr lang="en-US" altLang="ja-JP" sz="1800" dirty="0"/>
          </a:p>
          <a:p>
            <a:pPr marL="0" indent="0">
              <a:buNone/>
            </a:pPr>
            <a:r>
              <a:rPr lang="ja-JP" altLang="en-US" sz="1800" dirty="0"/>
              <a:t>これで距離の遅延と回転の遅延ができました</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196B9413-4B6E-4365-A7D3-D63A54B8F72E}"/>
              </a:ext>
            </a:extLst>
          </p:cNvPr>
          <p:cNvPicPr>
            <a:picLocks noChangeAspect="1"/>
          </p:cNvPicPr>
          <p:nvPr/>
        </p:nvPicPr>
        <p:blipFill>
          <a:blip r:embed="rId2"/>
          <a:stretch>
            <a:fillRect/>
          </a:stretch>
        </p:blipFill>
        <p:spPr>
          <a:xfrm>
            <a:off x="5216236" y="4001294"/>
            <a:ext cx="2333951" cy="2181529"/>
          </a:xfrm>
          <a:prstGeom prst="rect">
            <a:avLst/>
          </a:prstGeom>
        </p:spPr>
      </p:pic>
      <p:pic>
        <p:nvPicPr>
          <p:cNvPr id="7" name="図 6" descr="スクリーンショット, 抽象 が含まれている画像&#10;&#10;自動的に生成された説明">
            <a:extLst>
              <a:ext uri="{FF2B5EF4-FFF2-40B4-BE49-F238E27FC236}">
                <a16:creationId xmlns:a16="http://schemas.microsoft.com/office/drawing/2014/main" id="{3CEB8E6F-473B-494A-849E-8147B379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427" y="2804642"/>
            <a:ext cx="3210373" cy="3372321"/>
          </a:xfrm>
          <a:prstGeom prst="rect">
            <a:avLst/>
          </a:prstGeom>
        </p:spPr>
      </p:pic>
    </p:spTree>
    <p:extLst>
      <p:ext uri="{BB962C8B-B14F-4D97-AF65-F5344CB8AC3E}">
        <p14:creationId xmlns:p14="http://schemas.microsoft.com/office/powerpoint/2010/main" val="768583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lstStyle/>
          <a:p>
            <a:r>
              <a:rPr lang="ja-JP" altLang="en-US" dirty="0"/>
              <a:t>プロジェクトを作ろう</a:t>
            </a:r>
            <a:r>
              <a:rPr lang="en-US" altLang="ja-JP" dirty="0"/>
              <a:t>					p.6</a:t>
            </a:r>
          </a:p>
          <a:p>
            <a:r>
              <a:rPr lang="ja-JP" altLang="en-US" dirty="0"/>
              <a:t>プロジェクト設定を変更しよう</a:t>
            </a:r>
            <a:r>
              <a:rPr lang="en-US" altLang="ja-JP" dirty="0"/>
              <a:t>				p.12</a:t>
            </a:r>
          </a:p>
          <a:p>
            <a:r>
              <a:rPr lang="ja-JP" altLang="en-US" dirty="0"/>
              <a:t>ステージを作ろう</a:t>
            </a:r>
            <a:r>
              <a:rPr lang="en-US" altLang="ja-JP" dirty="0"/>
              <a:t>						p.20</a:t>
            </a:r>
          </a:p>
          <a:p>
            <a:r>
              <a:rPr lang="ja-JP" altLang="en-US" dirty="0"/>
              <a:t>キャラクターの</a:t>
            </a:r>
            <a:r>
              <a:rPr lang="en-US" altLang="ja-JP" dirty="0"/>
              <a:t>Blueprint</a:t>
            </a:r>
            <a:r>
              <a:rPr lang="ja-JP" altLang="en-US" dirty="0"/>
              <a:t>を編集しよう</a:t>
            </a:r>
            <a:r>
              <a:rPr lang="en-US" altLang="ja-JP" dirty="0"/>
              <a:t>			p.37</a:t>
            </a:r>
          </a:p>
          <a:p>
            <a:r>
              <a:rPr lang="en-US" altLang="ja-JP" dirty="0"/>
              <a:t>Niagara</a:t>
            </a:r>
            <a:r>
              <a:rPr lang="ja-JP" altLang="en-US" dirty="0"/>
              <a:t>で簡単なエフェクトを作ってみよう</a:t>
            </a:r>
            <a:r>
              <a:rPr lang="en-US" altLang="ja-JP" dirty="0"/>
              <a:t>		p.60</a:t>
            </a:r>
          </a:p>
          <a:p>
            <a:r>
              <a:rPr lang="ja-JP" altLang="en-US" dirty="0"/>
              <a:t>敵キャラクターとロックオンの仕組みを作ろう</a:t>
            </a:r>
            <a:r>
              <a:rPr lang="en-US" altLang="ja-JP" dirty="0"/>
              <a:t>	p.87</a:t>
            </a:r>
          </a:p>
          <a:p>
            <a:r>
              <a:rPr lang="ja-JP" altLang="en-US" dirty="0"/>
              <a:t>まとめ</a:t>
            </a:r>
            <a:r>
              <a:rPr lang="en-US" altLang="ja-JP" dirty="0"/>
              <a:t>								p.132</a:t>
            </a:r>
          </a:p>
          <a:p>
            <a:endParaRPr lang="en-US" altLang="ja-JP" dirty="0"/>
          </a:p>
        </p:txBody>
      </p:sp>
    </p:spTree>
    <p:extLst>
      <p:ext uri="{BB962C8B-B14F-4D97-AF65-F5344CB8AC3E}">
        <p14:creationId xmlns:p14="http://schemas.microsoft.com/office/powerpoint/2010/main" val="1446306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ここまでで一旦キャラクターのセットアップを終えます</a:t>
            </a:r>
            <a:endParaRPr lang="en-US" altLang="ja-JP" sz="2000" dirty="0"/>
          </a:p>
          <a:p>
            <a:pPr marL="0" indent="0">
              <a:buNone/>
            </a:pPr>
            <a:r>
              <a:rPr lang="ja-JP" altLang="en-US" sz="2000" dirty="0"/>
              <a:t>自由に飛ばして遊んでみましょう</a:t>
            </a:r>
            <a:endParaRPr lang="en-US" altLang="ja-JP" sz="2000" dirty="0"/>
          </a:p>
        </p:txBody>
      </p:sp>
      <p:pic>
        <p:nvPicPr>
          <p:cNvPr id="3" name="図 2">
            <a:extLst>
              <a:ext uri="{FF2B5EF4-FFF2-40B4-BE49-F238E27FC236}">
                <a16:creationId xmlns:a16="http://schemas.microsoft.com/office/drawing/2014/main" id="{B47F0951-86C3-490E-AA0A-77A290C34538}"/>
              </a:ext>
            </a:extLst>
          </p:cNvPr>
          <p:cNvPicPr>
            <a:picLocks noChangeAspect="1"/>
          </p:cNvPicPr>
          <p:nvPr/>
        </p:nvPicPr>
        <p:blipFill>
          <a:blip r:embed="rId2"/>
          <a:stretch>
            <a:fillRect/>
          </a:stretch>
        </p:blipFill>
        <p:spPr>
          <a:xfrm>
            <a:off x="838199" y="2707974"/>
            <a:ext cx="6153727" cy="3468989"/>
          </a:xfrm>
          <a:prstGeom prst="rect">
            <a:avLst/>
          </a:prstGeom>
        </p:spPr>
      </p:pic>
    </p:spTree>
    <p:extLst>
      <p:ext uri="{BB962C8B-B14F-4D97-AF65-F5344CB8AC3E}">
        <p14:creationId xmlns:p14="http://schemas.microsoft.com/office/powerpoint/2010/main" val="1232166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t>Niagara</a:t>
            </a:r>
            <a:r>
              <a:rPr lang="ja-JP" altLang="en-US" dirty="0"/>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1281869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まずは</a:t>
            </a:r>
            <a:r>
              <a:rPr lang="en-US" altLang="ja-JP" sz="2000" dirty="0"/>
              <a:t>Niagara</a:t>
            </a:r>
            <a:r>
              <a:rPr lang="ja-JP" altLang="en-US" sz="2000" dirty="0"/>
              <a:t>が使用できる状態かどうかを確認しましょう</a:t>
            </a:r>
            <a:endParaRPr lang="en-US" altLang="ja-JP" sz="2000" dirty="0"/>
          </a:p>
          <a:p>
            <a:pPr marL="0" indent="0">
              <a:buNone/>
            </a:pPr>
            <a:r>
              <a:rPr lang="ja-JP" altLang="en-US" sz="2000" dirty="0"/>
              <a:t>編集 </a:t>
            </a:r>
            <a:r>
              <a:rPr lang="en-US" altLang="ja-JP" sz="2000" dirty="0"/>
              <a:t>-&gt; </a:t>
            </a:r>
            <a:r>
              <a:rPr lang="ja-JP" altLang="en-US" sz="2000" dirty="0"/>
              <a:t>プラグイン で</a:t>
            </a:r>
            <a:r>
              <a:rPr lang="en-US" altLang="ja-JP" sz="2000" dirty="0"/>
              <a:t>Plugin Browser</a:t>
            </a:r>
            <a:r>
              <a:rPr lang="ja-JP" altLang="en-US" sz="2000" dirty="0"/>
              <a:t>を開きます</a:t>
            </a:r>
            <a:endParaRPr lang="en-US" altLang="ja-JP" sz="2000" dirty="0"/>
          </a:p>
          <a:p>
            <a:pPr marL="0" indent="0">
              <a:buNone/>
            </a:pPr>
            <a:r>
              <a:rPr lang="en-US" altLang="ja-JP" sz="2000" dirty="0"/>
              <a:t>Niagara</a:t>
            </a:r>
            <a:r>
              <a:rPr lang="ja-JP" altLang="en-US" sz="2000" dirty="0"/>
              <a:t>で検索をかけてプラグインが有効になっていることを確認します</a:t>
            </a:r>
            <a:endParaRPr lang="en-US" altLang="ja-JP" sz="2000" dirty="0"/>
          </a:p>
        </p:txBody>
      </p:sp>
      <p:pic>
        <p:nvPicPr>
          <p:cNvPr id="2" name="図 1">
            <a:extLst>
              <a:ext uri="{FF2B5EF4-FFF2-40B4-BE49-F238E27FC236}">
                <a16:creationId xmlns:a16="http://schemas.microsoft.com/office/drawing/2014/main" id="{C2E7F9F4-F4CC-42D4-803D-7D8A41BFB304}"/>
              </a:ext>
            </a:extLst>
          </p:cNvPr>
          <p:cNvPicPr>
            <a:picLocks noChangeAspect="1"/>
          </p:cNvPicPr>
          <p:nvPr/>
        </p:nvPicPr>
        <p:blipFill>
          <a:blip r:embed="rId2"/>
          <a:stretch>
            <a:fillRect/>
          </a:stretch>
        </p:blipFill>
        <p:spPr>
          <a:xfrm>
            <a:off x="838200" y="3099959"/>
            <a:ext cx="2629267" cy="3077004"/>
          </a:xfrm>
          <a:prstGeom prst="rect">
            <a:avLst/>
          </a:prstGeom>
        </p:spPr>
      </p:pic>
      <p:pic>
        <p:nvPicPr>
          <p:cNvPr id="7" name="図 6" descr="パソコン画面のスクリーンショット&#10;&#10;自動的に生成された説明">
            <a:extLst>
              <a:ext uri="{FF2B5EF4-FFF2-40B4-BE49-F238E27FC236}">
                <a16:creationId xmlns:a16="http://schemas.microsoft.com/office/drawing/2014/main" id="{FF5BFEB6-D67C-402B-A945-7F3D2361B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091" y="3099957"/>
            <a:ext cx="5348442" cy="3077005"/>
          </a:xfrm>
          <a:prstGeom prst="rect">
            <a:avLst/>
          </a:prstGeom>
        </p:spPr>
      </p:pic>
    </p:spTree>
    <p:extLst>
      <p:ext uri="{BB962C8B-B14F-4D97-AF65-F5344CB8AC3E}">
        <p14:creationId xmlns:p14="http://schemas.microsoft.com/office/powerpoint/2010/main" val="2134036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en-US" altLang="ja-JP" sz="1600" dirty="0"/>
              <a:t>Niagara</a:t>
            </a:r>
            <a:r>
              <a:rPr lang="ja-JP" altLang="en-US" sz="1600" dirty="0"/>
              <a:t>の概要をざっくりと説明します</a:t>
            </a:r>
            <a:endParaRPr lang="en-US" altLang="ja-JP" sz="1600" dirty="0"/>
          </a:p>
          <a:p>
            <a:pPr marL="0" indent="0">
              <a:buNone/>
            </a:pPr>
            <a:r>
              <a:rPr lang="en-US" altLang="ja-JP" sz="1600" dirty="0"/>
              <a:t>Niagara</a:t>
            </a:r>
            <a:r>
              <a:rPr lang="ja-JP" altLang="en-US" sz="1600" dirty="0"/>
              <a:t>では大きく分けて</a:t>
            </a:r>
            <a:r>
              <a:rPr lang="en-US" altLang="ja-JP" sz="1600" dirty="0"/>
              <a:t>Module(</a:t>
            </a:r>
            <a:r>
              <a:rPr lang="ja-JP" altLang="en-US" sz="1600" dirty="0"/>
              <a:t>黄色アイコン</a:t>
            </a:r>
            <a:r>
              <a:rPr lang="en-US" altLang="ja-JP" sz="1600" dirty="0"/>
              <a:t>), Emitter(</a:t>
            </a:r>
            <a:r>
              <a:rPr lang="ja-JP" altLang="en-US" sz="1600" dirty="0"/>
              <a:t>オレンジアイコン</a:t>
            </a:r>
            <a:r>
              <a:rPr lang="en-US" altLang="ja-JP" sz="1600" dirty="0"/>
              <a:t>), System(</a:t>
            </a:r>
            <a:r>
              <a:rPr lang="ja-JP" altLang="en-US" sz="1600" dirty="0"/>
              <a:t>赤アイコン</a:t>
            </a:r>
            <a:r>
              <a:rPr lang="en-US" altLang="ja-JP" sz="1600" dirty="0"/>
              <a:t>)</a:t>
            </a:r>
            <a:r>
              <a:rPr lang="ja-JP" altLang="en-US" sz="1600" dirty="0"/>
              <a:t>があります</a:t>
            </a:r>
            <a:endParaRPr lang="en-US" altLang="ja-JP" sz="1600" dirty="0"/>
          </a:p>
          <a:p>
            <a:pPr marL="0" indent="0">
              <a:buNone/>
            </a:pPr>
            <a:endParaRPr lang="en-US" altLang="ja-JP" sz="1600" dirty="0"/>
          </a:p>
          <a:p>
            <a:pPr marL="0" indent="0">
              <a:buNone/>
            </a:pPr>
            <a:r>
              <a:rPr lang="en-US" altLang="ja-JP" sz="1600" dirty="0"/>
              <a:t>Module	: Particle</a:t>
            </a:r>
            <a:r>
              <a:rPr lang="ja-JP" altLang="en-US" sz="1600" dirty="0"/>
              <a:t>の各パラメータに様々な計算を加えて自作の効果を作成できるノードベースのエディタ</a:t>
            </a:r>
            <a:endParaRPr lang="en-US" altLang="ja-JP" sz="1600" dirty="0"/>
          </a:p>
          <a:p>
            <a:pPr marL="0" indent="0">
              <a:buNone/>
            </a:pPr>
            <a:r>
              <a:rPr lang="en-US" altLang="ja-JP" sz="1600" dirty="0"/>
              <a:t>Emitter	: </a:t>
            </a:r>
            <a:r>
              <a:rPr lang="ja-JP" altLang="en-US" sz="1600" dirty="0"/>
              <a:t>個々のエフェクトを作成するためのファイルで</a:t>
            </a:r>
            <a:r>
              <a:rPr lang="en-US" altLang="ja-JP" sz="1600" dirty="0"/>
              <a:t>Module</a:t>
            </a:r>
            <a:r>
              <a:rPr lang="ja-JP" altLang="en-US" sz="1600" dirty="0"/>
              <a:t>を組み合わせて作成するエディタ</a:t>
            </a:r>
            <a:endParaRPr lang="en-US" altLang="ja-JP" sz="1600" dirty="0"/>
          </a:p>
          <a:p>
            <a:pPr marL="0" indent="0">
              <a:buNone/>
            </a:pPr>
            <a:r>
              <a:rPr lang="en-US" altLang="ja-JP" sz="1600" dirty="0"/>
              <a:t>System	: 1</a:t>
            </a:r>
            <a:r>
              <a:rPr lang="ja-JP" altLang="en-US" sz="1600" dirty="0"/>
              <a:t>つまたは複数の</a:t>
            </a:r>
            <a:r>
              <a:rPr lang="en-US" altLang="ja-JP" sz="1600" dirty="0"/>
              <a:t>Emitter</a:t>
            </a:r>
            <a:r>
              <a:rPr lang="ja-JP" altLang="en-US" sz="1600" dirty="0"/>
              <a:t>を組み合わせて作成する。</a:t>
            </a:r>
            <a:r>
              <a:rPr lang="en-US" altLang="ja-JP" sz="1600" dirty="0"/>
              <a:t>Editor</a:t>
            </a:r>
            <a:r>
              <a:rPr lang="ja-JP" altLang="en-US" sz="1600" dirty="0"/>
              <a:t>の見た目は</a:t>
            </a:r>
            <a:r>
              <a:rPr lang="en-US" altLang="ja-JP" sz="1600" dirty="0"/>
              <a:t>Emitter</a:t>
            </a:r>
            <a:r>
              <a:rPr lang="ja-JP" altLang="en-US" sz="1600" dirty="0"/>
              <a:t>に似ている。</a:t>
            </a:r>
            <a:endParaRPr lang="en-US" altLang="ja-JP" sz="1600" dirty="0"/>
          </a:p>
          <a:p>
            <a:pPr marL="0" indent="0">
              <a:buNone/>
            </a:pPr>
            <a:r>
              <a:rPr lang="en-US" altLang="ja-JP" sz="1600" dirty="0"/>
              <a:t>	</a:t>
            </a:r>
            <a:r>
              <a:rPr lang="ja-JP" altLang="en-US" sz="1600" dirty="0"/>
              <a:t>  実際に</a:t>
            </a:r>
            <a:r>
              <a:rPr lang="en-US" altLang="ja-JP" sz="1600" dirty="0"/>
              <a:t>Level</a:t>
            </a:r>
            <a:r>
              <a:rPr lang="ja-JP" altLang="en-US" sz="1600" dirty="0"/>
              <a:t>に配置したり</a:t>
            </a:r>
            <a:r>
              <a:rPr lang="en-US" altLang="ja-JP" sz="1600" dirty="0"/>
              <a:t>Spawn(</a:t>
            </a:r>
            <a:r>
              <a:rPr lang="ja-JP" altLang="en-US" sz="1600" dirty="0"/>
              <a:t>生成</a:t>
            </a:r>
            <a:r>
              <a:rPr lang="en-US" altLang="ja-JP" sz="1600" dirty="0"/>
              <a:t>)</a:t>
            </a:r>
            <a:r>
              <a:rPr lang="ja-JP" altLang="en-US" sz="1600" dirty="0"/>
              <a:t>できるのは</a:t>
            </a:r>
            <a:r>
              <a:rPr lang="en-US" altLang="ja-JP" sz="1600" dirty="0"/>
              <a:t>System</a:t>
            </a:r>
            <a:r>
              <a:rPr lang="ja-JP" altLang="en-US" sz="1600" dirty="0"/>
              <a:t>のみ</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B2E17097-546C-4F82-A587-5A836ABDF076}"/>
              </a:ext>
            </a:extLst>
          </p:cNvPr>
          <p:cNvPicPr>
            <a:picLocks noChangeAspect="1"/>
          </p:cNvPicPr>
          <p:nvPr/>
        </p:nvPicPr>
        <p:blipFill>
          <a:blip r:embed="rId2"/>
          <a:stretch>
            <a:fillRect/>
          </a:stretch>
        </p:blipFill>
        <p:spPr>
          <a:xfrm>
            <a:off x="3239382" y="4133887"/>
            <a:ext cx="731424" cy="727147"/>
          </a:xfrm>
          <a:prstGeom prst="rect">
            <a:avLst/>
          </a:prstGeom>
        </p:spPr>
      </p:pic>
      <p:pic>
        <p:nvPicPr>
          <p:cNvPr id="3" name="図 2">
            <a:extLst>
              <a:ext uri="{FF2B5EF4-FFF2-40B4-BE49-F238E27FC236}">
                <a16:creationId xmlns:a16="http://schemas.microsoft.com/office/drawing/2014/main" id="{45D25563-61B8-4E67-A96C-1BEBE70AA086}"/>
              </a:ext>
            </a:extLst>
          </p:cNvPr>
          <p:cNvPicPr>
            <a:picLocks noChangeAspect="1"/>
          </p:cNvPicPr>
          <p:nvPr/>
        </p:nvPicPr>
        <p:blipFill>
          <a:blip r:embed="rId3"/>
          <a:stretch>
            <a:fillRect/>
          </a:stretch>
        </p:blipFill>
        <p:spPr>
          <a:xfrm>
            <a:off x="5364576" y="4133912"/>
            <a:ext cx="731424" cy="727122"/>
          </a:xfrm>
          <a:prstGeom prst="rect">
            <a:avLst/>
          </a:prstGeom>
        </p:spPr>
      </p:pic>
      <p:pic>
        <p:nvPicPr>
          <p:cNvPr id="8" name="図 7">
            <a:extLst>
              <a:ext uri="{FF2B5EF4-FFF2-40B4-BE49-F238E27FC236}">
                <a16:creationId xmlns:a16="http://schemas.microsoft.com/office/drawing/2014/main" id="{4C89EB2C-5F99-4ABF-8A53-8EF8999C23E1}"/>
              </a:ext>
            </a:extLst>
          </p:cNvPr>
          <p:cNvPicPr>
            <a:picLocks noChangeAspect="1"/>
          </p:cNvPicPr>
          <p:nvPr/>
        </p:nvPicPr>
        <p:blipFill>
          <a:blip r:embed="rId4"/>
          <a:stretch>
            <a:fillRect/>
          </a:stretch>
        </p:blipFill>
        <p:spPr>
          <a:xfrm>
            <a:off x="838200" y="4133912"/>
            <a:ext cx="365713" cy="363574"/>
          </a:xfrm>
          <a:prstGeom prst="rect">
            <a:avLst/>
          </a:prstGeom>
        </p:spPr>
      </p:pic>
      <p:pic>
        <p:nvPicPr>
          <p:cNvPr id="10" name="図 9">
            <a:extLst>
              <a:ext uri="{FF2B5EF4-FFF2-40B4-BE49-F238E27FC236}">
                <a16:creationId xmlns:a16="http://schemas.microsoft.com/office/drawing/2014/main" id="{114ECD4C-4B6D-4308-A2ED-700B4DBABA44}"/>
              </a:ext>
            </a:extLst>
          </p:cNvPr>
          <p:cNvPicPr>
            <a:picLocks noChangeAspect="1"/>
          </p:cNvPicPr>
          <p:nvPr/>
        </p:nvPicPr>
        <p:blipFill>
          <a:blip r:embed="rId2"/>
          <a:stretch>
            <a:fillRect/>
          </a:stretch>
        </p:blipFill>
        <p:spPr>
          <a:xfrm>
            <a:off x="3239382" y="5394398"/>
            <a:ext cx="731424" cy="727147"/>
          </a:xfrm>
          <a:prstGeom prst="rect">
            <a:avLst/>
          </a:prstGeom>
        </p:spPr>
      </p:pic>
      <p:pic>
        <p:nvPicPr>
          <p:cNvPr id="12" name="図 11">
            <a:extLst>
              <a:ext uri="{FF2B5EF4-FFF2-40B4-BE49-F238E27FC236}">
                <a16:creationId xmlns:a16="http://schemas.microsoft.com/office/drawing/2014/main" id="{A11E73AE-E761-4299-87BF-DF4D034015CC}"/>
              </a:ext>
            </a:extLst>
          </p:cNvPr>
          <p:cNvPicPr>
            <a:picLocks noChangeAspect="1"/>
          </p:cNvPicPr>
          <p:nvPr/>
        </p:nvPicPr>
        <p:blipFill>
          <a:blip r:embed="rId4"/>
          <a:stretch>
            <a:fillRect/>
          </a:stretch>
        </p:blipFill>
        <p:spPr>
          <a:xfrm>
            <a:off x="838200" y="5757971"/>
            <a:ext cx="365713" cy="363574"/>
          </a:xfrm>
          <a:prstGeom prst="rect">
            <a:avLst/>
          </a:prstGeom>
        </p:spPr>
      </p:pic>
      <p:pic>
        <p:nvPicPr>
          <p:cNvPr id="13" name="図 12">
            <a:extLst>
              <a:ext uri="{FF2B5EF4-FFF2-40B4-BE49-F238E27FC236}">
                <a16:creationId xmlns:a16="http://schemas.microsoft.com/office/drawing/2014/main" id="{9B4A24EB-4AFC-4ADD-8719-5E952B19779C}"/>
              </a:ext>
            </a:extLst>
          </p:cNvPr>
          <p:cNvPicPr>
            <a:picLocks noChangeAspect="1"/>
          </p:cNvPicPr>
          <p:nvPr/>
        </p:nvPicPr>
        <p:blipFill>
          <a:blip r:embed="rId4"/>
          <a:stretch>
            <a:fillRect/>
          </a:stretch>
        </p:blipFill>
        <p:spPr>
          <a:xfrm>
            <a:off x="838200" y="4861034"/>
            <a:ext cx="365713" cy="363574"/>
          </a:xfrm>
          <a:prstGeom prst="rect">
            <a:avLst/>
          </a:prstGeom>
        </p:spPr>
      </p:pic>
      <p:pic>
        <p:nvPicPr>
          <p:cNvPr id="14" name="図 13">
            <a:extLst>
              <a:ext uri="{FF2B5EF4-FFF2-40B4-BE49-F238E27FC236}">
                <a16:creationId xmlns:a16="http://schemas.microsoft.com/office/drawing/2014/main" id="{536857F9-019D-4488-BA0C-BAA8DF0DEAA7}"/>
              </a:ext>
            </a:extLst>
          </p:cNvPr>
          <p:cNvPicPr>
            <a:picLocks noChangeAspect="1"/>
          </p:cNvPicPr>
          <p:nvPr/>
        </p:nvPicPr>
        <p:blipFill>
          <a:blip r:embed="rId4"/>
          <a:stretch>
            <a:fillRect/>
          </a:stretch>
        </p:blipFill>
        <p:spPr>
          <a:xfrm>
            <a:off x="1333499" y="5304127"/>
            <a:ext cx="365713" cy="363574"/>
          </a:xfrm>
          <a:prstGeom prst="rect">
            <a:avLst/>
          </a:prstGeom>
        </p:spPr>
      </p:pic>
      <p:pic>
        <p:nvPicPr>
          <p:cNvPr id="15" name="図 14">
            <a:extLst>
              <a:ext uri="{FF2B5EF4-FFF2-40B4-BE49-F238E27FC236}">
                <a16:creationId xmlns:a16="http://schemas.microsoft.com/office/drawing/2014/main" id="{88F2119D-AA2F-4836-B602-17B33C7EF20D}"/>
              </a:ext>
            </a:extLst>
          </p:cNvPr>
          <p:cNvPicPr>
            <a:picLocks noChangeAspect="1"/>
          </p:cNvPicPr>
          <p:nvPr/>
        </p:nvPicPr>
        <p:blipFill>
          <a:blip r:embed="rId4"/>
          <a:stretch>
            <a:fillRect/>
          </a:stretch>
        </p:blipFill>
        <p:spPr>
          <a:xfrm>
            <a:off x="1335380" y="4497460"/>
            <a:ext cx="365713" cy="363574"/>
          </a:xfrm>
          <a:prstGeom prst="rect">
            <a:avLst/>
          </a:prstGeom>
        </p:spPr>
      </p:pic>
      <p:cxnSp>
        <p:nvCxnSpPr>
          <p:cNvPr id="18" name="直線矢印コネクタ 17">
            <a:extLst>
              <a:ext uri="{FF2B5EF4-FFF2-40B4-BE49-F238E27FC236}">
                <a16:creationId xmlns:a16="http://schemas.microsoft.com/office/drawing/2014/main" id="{ABB6B359-CC75-4EB4-97EA-84157381E737}"/>
              </a:ext>
            </a:extLst>
          </p:cNvPr>
          <p:cNvCxnSpPr>
            <a:cxnSpLocks/>
          </p:cNvCxnSpPr>
          <p:nvPr/>
        </p:nvCxnSpPr>
        <p:spPr>
          <a:xfrm>
            <a:off x="1416050" y="4315699"/>
            <a:ext cx="1663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8F7A1D8C-929A-4F99-A00D-241960F44669}"/>
              </a:ext>
            </a:extLst>
          </p:cNvPr>
          <p:cNvCxnSpPr/>
          <p:nvPr/>
        </p:nvCxnSpPr>
        <p:spPr>
          <a:xfrm>
            <a:off x="1822450" y="4545897"/>
            <a:ext cx="1257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F4E4F0F9-CE2B-4988-977A-2704B8194591}"/>
              </a:ext>
            </a:extLst>
          </p:cNvPr>
          <p:cNvCxnSpPr>
            <a:cxnSpLocks/>
          </p:cNvCxnSpPr>
          <p:nvPr/>
        </p:nvCxnSpPr>
        <p:spPr>
          <a:xfrm flipV="1">
            <a:off x="1416050" y="4762500"/>
            <a:ext cx="1663700" cy="336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67767E9C-1ED2-4F94-A3AB-19B40C3C93B4}"/>
              </a:ext>
            </a:extLst>
          </p:cNvPr>
          <p:cNvCxnSpPr>
            <a:cxnSpLocks/>
          </p:cNvCxnSpPr>
          <p:nvPr/>
        </p:nvCxnSpPr>
        <p:spPr>
          <a:xfrm>
            <a:off x="2247900" y="5099050"/>
            <a:ext cx="831850" cy="336550"/>
          </a:xfrm>
          <a:prstGeom prst="bentConnector3">
            <a:avLst>
              <a:gd name="adj1" fmla="val 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81CCDC1-1144-4DEB-A5AF-080442C1FC53}"/>
              </a:ext>
            </a:extLst>
          </p:cNvPr>
          <p:cNvCxnSpPr>
            <a:cxnSpLocks/>
          </p:cNvCxnSpPr>
          <p:nvPr/>
        </p:nvCxnSpPr>
        <p:spPr>
          <a:xfrm>
            <a:off x="1393825" y="5939758"/>
            <a:ext cx="1685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8A8148CA-34F3-4190-B0FC-AD109CA9D651}"/>
              </a:ext>
            </a:extLst>
          </p:cNvPr>
          <p:cNvCxnSpPr/>
          <p:nvPr/>
        </p:nvCxnSpPr>
        <p:spPr>
          <a:xfrm>
            <a:off x="4145280" y="4497460"/>
            <a:ext cx="1104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コネクタ: カギ線 42">
            <a:extLst>
              <a:ext uri="{FF2B5EF4-FFF2-40B4-BE49-F238E27FC236}">
                <a16:creationId xmlns:a16="http://schemas.microsoft.com/office/drawing/2014/main" id="{1A97328F-4D88-49F5-9870-3E0619A4E79B}"/>
              </a:ext>
            </a:extLst>
          </p:cNvPr>
          <p:cNvCxnSpPr/>
          <p:nvPr/>
        </p:nvCxnSpPr>
        <p:spPr>
          <a:xfrm flipV="1">
            <a:off x="4152900" y="4762500"/>
            <a:ext cx="1097280" cy="1066800"/>
          </a:xfrm>
          <a:prstGeom prst="bentConnector3">
            <a:avLst>
              <a:gd name="adj1" fmla="val 45877"/>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D187173F-FA63-4390-B1D8-34858C11CC3B}"/>
              </a:ext>
            </a:extLst>
          </p:cNvPr>
          <p:cNvPicPr>
            <a:picLocks noChangeAspect="1"/>
          </p:cNvPicPr>
          <p:nvPr/>
        </p:nvPicPr>
        <p:blipFill>
          <a:blip r:embed="rId5"/>
          <a:stretch>
            <a:fillRect/>
          </a:stretch>
        </p:blipFill>
        <p:spPr>
          <a:xfrm>
            <a:off x="9083040" y="4859990"/>
            <a:ext cx="2270760" cy="1258380"/>
          </a:xfrm>
          <a:prstGeom prst="rect">
            <a:avLst/>
          </a:prstGeom>
        </p:spPr>
      </p:pic>
      <p:pic>
        <p:nvPicPr>
          <p:cNvPr id="46" name="図 45">
            <a:extLst>
              <a:ext uri="{FF2B5EF4-FFF2-40B4-BE49-F238E27FC236}">
                <a16:creationId xmlns:a16="http://schemas.microsoft.com/office/drawing/2014/main" id="{F8D8C5D2-C102-43BE-9A7F-151917D03FD9}"/>
              </a:ext>
            </a:extLst>
          </p:cNvPr>
          <p:cNvPicPr>
            <a:picLocks noChangeAspect="1"/>
          </p:cNvPicPr>
          <p:nvPr/>
        </p:nvPicPr>
        <p:blipFill>
          <a:blip r:embed="rId6"/>
          <a:stretch>
            <a:fillRect/>
          </a:stretch>
        </p:blipFill>
        <p:spPr>
          <a:xfrm>
            <a:off x="6210396" y="4859990"/>
            <a:ext cx="2270760" cy="1258380"/>
          </a:xfrm>
          <a:prstGeom prst="rect">
            <a:avLst/>
          </a:prstGeom>
        </p:spPr>
      </p:pic>
      <p:sp>
        <p:nvSpPr>
          <p:cNvPr id="47" name="コンテンツ プレースホルダー 4">
            <a:extLst>
              <a:ext uri="{FF2B5EF4-FFF2-40B4-BE49-F238E27FC236}">
                <a16:creationId xmlns:a16="http://schemas.microsoft.com/office/drawing/2014/main" id="{DFC90F33-BDE7-49EB-87D4-D583AD226E89}"/>
              </a:ext>
            </a:extLst>
          </p:cNvPr>
          <p:cNvSpPr txBox="1">
            <a:spLocks/>
          </p:cNvSpPr>
          <p:nvPr/>
        </p:nvSpPr>
        <p:spPr>
          <a:xfrm>
            <a:off x="7004877" y="5847843"/>
            <a:ext cx="1476279" cy="2705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Font typeface="Arial" panose="020B0604020202020204" pitchFamily="34" charset="0"/>
              <a:buNone/>
            </a:pPr>
            <a:r>
              <a:rPr lang="en-US" altLang="ja-JP" sz="1600" dirty="0">
                <a:solidFill>
                  <a:schemeClr val="accent4"/>
                </a:solidFill>
              </a:rPr>
              <a:t>Module Script</a:t>
            </a:r>
          </a:p>
        </p:txBody>
      </p:sp>
      <p:sp>
        <p:nvSpPr>
          <p:cNvPr id="48" name="コンテンツ プレースホルダー 4">
            <a:extLst>
              <a:ext uri="{FF2B5EF4-FFF2-40B4-BE49-F238E27FC236}">
                <a16:creationId xmlns:a16="http://schemas.microsoft.com/office/drawing/2014/main" id="{DA4DBA14-E527-480A-96F7-7D168640EE41}"/>
              </a:ext>
            </a:extLst>
          </p:cNvPr>
          <p:cNvSpPr txBox="1">
            <a:spLocks/>
          </p:cNvSpPr>
          <p:nvPr/>
        </p:nvSpPr>
        <p:spPr>
          <a:xfrm>
            <a:off x="9877521" y="5847842"/>
            <a:ext cx="1476279" cy="2705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Font typeface="Arial" panose="020B0604020202020204" pitchFamily="34" charset="0"/>
              <a:buNone/>
            </a:pPr>
            <a:r>
              <a:rPr lang="en-US" altLang="ja-JP" sz="1600" dirty="0">
                <a:solidFill>
                  <a:schemeClr val="accent4"/>
                </a:solidFill>
              </a:rPr>
              <a:t>Emitter</a:t>
            </a:r>
          </a:p>
        </p:txBody>
      </p:sp>
    </p:spTree>
    <p:extLst>
      <p:ext uri="{BB962C8B-B14F-4D97-AF65-F5344CB8AC3E}">
        <p14:creationId xmlns:p14="http://schemas.microsoft.com/office/powerpoint/2010/main" val="1865966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ja-JP" altLang="en-US" sz="2000" dirty="0"/>
              <a:t>今回は</a:t>
            </a:r>
            <a:r>
              <a:rPr lang="en-US" altLang="ja-JP" sz="2000" dirty="0"/>
              <a:t>Niagara Emitter/System</a:t>
            </a:r>
            <a:r>
              <a:rPr lang="ja-JP" altLang="en-US" sz="2000" dirty="0"/>
              <a:t>のみを使用します</a:t>
            </a:r>
            <a:endParaRPr lang="en-US" altLang="ja-JP" sz="2000" dirty="0"/>
          </a:p>
          <a:p>
            <a:pPr marL="0" indent="0">
              <a:buNone/>
            </a:pPr>
            <a:r>
              <a:rPr lang="en-US" altLang="ja-JP" sz="2000" dirty="0"/>
              <a:t>Niagara</a:t>
            </a:r>
            <a:r>
              <a:rPr lang="ja-JP" altLang="en-US" sz="2000" dirty="0"/>
              <a:t>の一番の強みが</a:t>
            </a:r>
            <a:r>
              <a:rPr lang="en-US" altLang="ja-JP" sz="2000" dirty="0"/>
              <a:t>Module</a:t>
            </a:r>
            <a:r>
              <a:rPr lang="ja-JP" altLang="en-US" sz="2000" dirty="0"/>
              <a:t>の自作なのですが</a:t>
            </a:r>
            <a:endParaRPr lang="en-US" altLang="ja-JP" sz="2000" dirty="0"/>
          </a:p>
          <a:p>
            <a:pPr marL="0" indent="0">
              <a:buNone/>
            </a:pPr>
            <a:r>
              <a:rPr lang="ja-JP" altLang="en-US" sz="2000" dirty="0"/>
              <a:t>今回は</a:t>
            </a:r>
            <a:r>
              <a:rPr lang="en-US" altLang="ja-JP" sz="2000" dirty="0"/>
              <a:t>Module</a:t>
            </a:r>
            <a:r>
              <a:rPr lang="ja-JP" altLang="en-US" sz="2000" dirty="0"/>
              <a:t>を自作して計算を行ったりはしないです</a:t>
            </a:r>
            <a:endParaRPr lang="en-US" altLang="ja-JP" sz="2000" dirty="0"/>
          </a:p>
          <a:p>
            <a:pPr marL="0" indent="0">
              <a:buNone/>
            </a:pPr>
            <a:r>
              <a:rPr lang="ja-JP" altLang="en-US" sz="2000" dirty="0"/>
              <a:t>もう</a:t>
            </a:r>
            <a:r>
              <a:rPr lang="en-US" altLang="ja-JP" sz="2000" dirty="0"/>
              <a:t>1</a:t>
            </a:r>
            <a:r>
              <a:rPr lang="ja-JP" altLang="en-US" sz="2000" dirty="0"/>
              <a:t>つの強みである</a:t>
            </a:r>
            <a:r>
              <a:rPr lang="en-US" altLang="ja-JP" sz="2000" dirty="0"/>
              <a:t>Emitter</a:t>
            </a:r>
            <a:r>
              <a:rPr lang="ja-JP" altLang="en-US" sz="2000" dirty="0"/>
              <a:t>の使い回しは行います</a:t>
            </a:r>
            <a:endParaRPr lang="en-US" altLang="ja-JP" sz="2000" dirty="0"/>
          </a:p>
          <a:p>
            <a:pPr marL="0" indent="0">
              <a:buNone/>
            </a:pPr>
            <a:endParaRPr lang="en-US" altLang="ja-JP" sz="2000" dirty="0"/>
          </a:p>
          <a:p>
            <a:pPr marL="0" indent="0">
              <a:buNone/>
            </a:pPr>
            <a:r>
              <a:rPr lang="ja-JP" altLang="en-US" sz="2000" dirty="0"/>
              <a:t>さて、最初にフォルダの用意からですね</a:t>
            </a:r>
            <a:endParaRPr lang="en-US" altLang="ja-JP" sz="2000" dirty="0"/>
          </a:p>
          <a:p>
            <a:pPr marL="0" indent="0">
              <a:buNone/>
            </a:pPr>
            <a:r>
              <a:rPr lang="en-US" altLang="ja-JP" sz="2000" dirty="0" err="1"/>
              <a:t>PrimitiveShooter</a:t>
            </a:r>
            <a:r>
              <a:rPr lang="ja-JP" altLang="en-US" sz="2000" dirty="0"/>
              <a:t>以下に</a:t>
            </a:r>
            <a:endParaRPr lang="en-US" altLang="ja-JP" sz="2000" dirty="0"/>
          </a:p>
          <a:p>
            <a:pPr marL="0" indent="0">
              <a:buNone/>
            </a:pPr>
            <a:r>
              <a:rPr lang="en-US" altLang="ja-JP" sz="2000" dirty="0"/>
              <a:t>Particles</a:t>
            </a:r>
            <a:r>
              <a:rPr lang="ja-JP" altLang="en-US" sz="2000" dirty="0"/>
              <a:t>とその中に</a:t>
            </a:r>
            <a:r>
              <a:rPr lang="en-US" altLang="ja-JP" sz="2000" dirty="0"/>
              <a:t>Emitter/System</a:t>
            </a:r>
            <a:r>
              <a:rPr lang="ja-JP" altLang="en-US" sz="2000" dirty="0"/>
              <a:t>を追加します</a:t>
            </a:r>
            <a:endParaRPr lang="en-US" altLang="ja-JP" sz="2000" dirty="0"/>
          </a:p>
        </p:txBody>
      </p:sp>
      <p:pic>
        <p:nvPicPr>
          <p:cNvPr id="9" name="図 8">
            <a:extLst>
              <a:ext uri="{FF2B5EF4-FFF2-40B4-BE49-F238E27FC236}">
                <a16:creationId xmlns:a16="http://schemas.microsoft.com/office/drawing/2014/main" id="{FB8AAC9E-9EFB-41C5-ABC3-28F1B94ED555}"/>
              </a:ext>
            </a:extLst>
          </p:cNvPr>
          <p:cNvPicPr>
            <a:picLocks noChangeAspect="1"/>
          </p:cNvPicPr>
          <p:nvPr/>
        </p:nvPicPr>
        <p:blipFill>
          <a:blip r:embed="rId2"/>
          <a:stretch>
            <a:fillRect/>
          </a:stretch>
        </p:blipFill>
        <p:spPr>
          <a:xfrm>
            <a:off x="7467058" y="1690688"/>
            <a:ext cx="3886742" cy="3172268"/>
          </a:xfrm>
          <a:prstGeom prst="rect">
            <a:avLst/>
          </a:prstGeom>
        </p:spPr>
      </p:pic>
    </p:spTree>
    <p:extLst>
      <p:ext uri="{BB962C8B-B14F-4D97-AF65-F5344CB8AC3E}">
        <p14:creationId xmlns:p14="http://schemas.microsoft.com/office/powerpoint/2010/main" val="33503129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ja-JP" altLang="en-US" sz="2000" dirty="0"/>
              <a:t>新規アセット </a:t>
            </a:r>
            <a:r>
              <a:rPr lang="en-US" altLang="ja-JP" sz="2000" dirty="0"/>
              <a:t>-&gt; FX -&gt; </a:t>
            </a:r>
            <a:r>
              <a:rPr lang="ja-JP" altLang="en-US" sz="2000" dirty="0"/>
              <a:t>ナイアガラエミッタで新規に</a:t>
            </a:r>
            <a:r>
              <a:rPr lang="en-US" altLang="ja-JP" sz="2000" dirty="0"/>
              <a:t>Emitter</a:t>
            </a:r>
            <a:r>
              <a:rPr lang="ja-JP" altLang="en-US" sz="2000" dirty="0"/>
              <a:t>を作成します</a:t>
            </a:r>
            <a:endParaRPr lang="en-US" altLang="ja-JP" sz="2000" dirty="0"/>
          </a:p>
          <a:p>
            <a:pPr marL="0" indent="0">
              <a:buNone/>
            </a:pPr>
            <a:r>
              <a:rPr lang="ja-JP" altLang="en-US" sz="2000" dirty="0"/>
              <a:t>既存のエミッタから継承を選択肢、</a:t>
            </a:r>
            <a:r>
              <a:rPr lang="en-US" altLang="ja-JP" sz="2000" dirty="0"/>
              <a:t>Dynamic Beam</a:t>
            </a:r>
            <a:r>
              <a:rPr lang="ja-JP" altLang="en-US" sz="2000" dirty="0"/>
              <a:t>を選択します</a:t>
            </a:r>
            <a:endParaRPr lang="en-US" altLang="ja-JP" sz="2000" dirty="0"/>
          </a:p>
          <a:p>
            <a:pPr marL="0" indent="0">
              <a:buNone/>
            </a:pPr>
            <a:r>
              <a:rPr lang="ja-JP" altLang="en-US" sz="2000" dirty="0"/>
              <a:t>ファイル名は「</a:t>
            </a:r>
            <a:r>
              <a:rPr lang="en-US" altLang="ja-JP" sz="2000" dirty="0" err="1"/>
              <a:t>NE_Beam</a:t>
            </a:r>
            <a:r>
              <a:rPr lang="ja-JP" altLang="en-US" sz="2000" dirty="0"/>
              <a:t>」としておきます</a:t>
            </a:r>
            <a:endParaRPr lang="en-US" altLang="ja-JP" sz="2000" dirty="0"/>
          </a:p>
        </p:txBody>
      </p:sp>
      <p:pic>
        <p:nvPicPr>
          <p:cNvPr id="2" name="図 1">
            <a:extLst>
              <a:ext uri="{FF2B5EF4-FFF2-40B4-BE49-F238E27FC236}">
                <a16:creationId xmlns:a16="http://schemas.microsoft.com/office/drawing/2014/main" id="{09504B15-6A39-42E4-9C39-1024D92AA98D}"/>
              </a:ext>
            </a:extLst>
          </p:cNvPr>
          <p:cNvPicPr>
            <a:picLocks noChangeAspect="1"/>
          </p:cNvPicPr>
          <p:nvPr/>
        </p:nvPicPr>
        <p:blipFill>
          <a:blip r:embed="rId2"/>
          <a:stretch>
            <a:fillRect/>
          </a:stretch>
        </p:blipFill>
        <p:spPr>
          <a:xfrm>
            <a:off x="838200" y="3439201"/>
            <a:ext cx="3271982" cy="2682344"/>
          </a:xfrm>
          <a:prstGeom prst="rect">
            <a:avLst/>
          </a:prstGeom>
        </p:spPr>
      </p:pic>
      <p:pic>
        <p:nvPicPr>
          <p:cNvPr id="3" name="図 2">
            <a:extLst>
              <a:ext uri="{FF2B5EF4-FFF2-40B4-BE49-F238E27FC236}">
                <a16:creationId xmlns:a16="http://schemas.microsoft.com/office/drawing/2014/main" id="{DE482B65-D741-493B-9A88-A4B482CB7653}"/>
              </a:ext>
            </a:extLst>
          </p:cNvPr>
          <p:cNvPicPr>
            <a:picLocks noChangeAspect="1"/>
          </p:cNvPicPr>
          <p:nvPr/>
        </p:nvPicPr>
        <p:blipFill>
          <a:blip r:embed="rId3"/>
          <a:stretch>
            <a:fillRect/>
          </a:stretch>
        </p:blipFill>
        <p:spPr>
          <a:xfrm>
            <a:off x="4377171" y="4139084"/>
            <a:ext cx="3576204" cy="1982461"/>
          </a:xfrm>
          <a:prstGeom prst="rect">
            <a:avLst/>
          </a:prstGeom>
        </p:spPr>
      </p:pic>
      <p:pic>
        <p:nvPicPr>
          <p:cNvPr id="7" name="図 6">
            <a:extLst>
              <a:ext uri="{FF2B5EF4-FFF2-40B4-BE49-F238E27FC236}">
                <a16:creationId xmlns:a16="http://schemas.microsoft.com/office/drawing/2014/main" id="{C920C165-3BFF-40A4-8E0F-455F454867F8}"/>
              </a:ext>
            </a:extLst>
          </p:cNvPr>
          <p:cNvPicPr>
            <a:picLocks noChangeAspect="1"/>
          </p:cNvPicPr>
          <p:nvPr/>
        </p:nvPicPr>
        <p:blipFill>
          <a:blip r:embed="rId4"/>
          <a:stretch>
            <a:fillRect/>
          </a:stretch>
        </p:blipFill>
        <p:spPr>
          <a:xfrm>
            <a:off x="8220364" y="4139084"/>
            <a:ext cx="3021285" cy="2003243"/>
          </a:xfrm>
          <a:prstGeom prst="rect">
            <a:avLst/>
          </a:prstGeom>
        </p:spPr>
      </p:pic>
    </p:spTree>
    <p:extLst>
      <p:ext uri="{BB962C8B-B14F-4D97-AF65-F5344CB8AC3E}">
        <p14:creationId xmlns:p14="http://schemas.microsoft.com/office/powerpoint/2010/main" val="424957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1600" dirty="0"/>
              <a:t>Emitter</a:t>
            </a:r>
            <a:r>
              <a:rPr lang="ja-JP" altLang="en-US" sz="1600" dirty="0"/>
              <a:t>を作成したら色々と画面が表示されますが</a:t>
            </a:r>
            <a:endParaRPr lang="en-US" altLang="ja-JP" sz="1600" dirty="0"/>
          </a:p>
          <a:p>
            <a:pPr marL="0" indent="0">
              <a:buNone/>
            </a:pPr>
            <a:r>
              <a:rPr lang="ja-JP" altLang="en-US" sz="1600" dirty="0"/>
              <a:t>ここで編集するのは主に選択項目の中のパラメーターです</a:t>
            </a:r>
            <a:endParaRPr lang="en-US" altLang="ja-JP" sz="1600" dirty="0"/>
          </a:p>
          <a:p>
            <a:pPr marL="0" indent="0">
              <a:buNone/>
            </a:pPr>
            <a:r>
              <a:rPr lang="ja-JP" altLang="en-US" sz="1600" dirty="0"/>
              <a:t>主要なパラメーターの項目だけ簡潔に説明を書きます</a:t>
            </a:r>
            <a:endParaRPr lang="en-US" altLang="ja-JP" sz="1600" dirty="0"/>
          </a:p>
          <a:p>
            <a:pPr marL="0" indent="0">
              <a:buNone/>
            </a:pPr>
            <a:endParaRPr lang="en-US" altLang="ja-JP" sz="1600" dirty="0"/>
          </a:p>
          <a:p>
            <a:pPr marL="0" indent="0">
              <a:buNone/>
            </a:pPr>
            <a:r>
              <a:rPr lang="ja-JP" altLang="en-US" sz="1600" dirty="0"/>
              <a:t>・エミッタの設定</a:t>
            </a:r>
            <a:r>
              <a:rPr lang="en-US" altLang="ja-JP" sz="1600" dirty="0"/>
              <a:t> : Particle</a:t>
            </a:r>
            <a:r>
              <a:rPr lang="ja-JP" altLang="en-US" sz="1600" dirty="0"/>
              <a:t>全体の設定項目</a:t>
            </a:r>
            <a:endParaRPr lang="en-US" altLang="ja-JP" sz="1600" dirty="0"/>
          </a:p>
          <a:p>
            <a:pPr marL="0" indent="0">
              <a:buNone/>
            </a:pPr>
            <a:r>
              <a:rPr lang="ja-JP" altLang="en-US" sz="1600" dirty="0"/>
              <a:t>　</a:t>
            </a:r>
            <a:r>
              <a:rPr lang="en-US" altLang="ja-JP" sz="1600" dirty="0"/>
              <a:t>Local/</a:t>
            </a:r>
            <a:r>
              <a:rPr lang="en-US" altLang="ja-JP" sz="1600" dirty="0" err="1"/>
              <a:t>WorldSpace</a:t>
            </a:r>
            <a:r>
              <a:rPr lang="ja-JP" altLang="en-US" sz="1600" dirty="0"/>
              <a:t>切替</a:t>
            </a:r>
            <a:r>
              <a:rPr lang="en-US" altLang="ja-JP" sz="1600" dirty="0"/>
              <a:t>, CPU/GPU Simulator</a:t>
            </a:r>
            <a:r>
              <a:rPr lang="ja-JP" altLang="en-US" sz="1600" dirty="0"/>
              <a:t>切替等</a:t>
            </a:r>
            <a:endParaRPr lang="en-US" altLang="ja-JP" sz="1600" dirty="0"/>
          </a:p>
          <a:p>
            <a:pPr marL="0" indent="0">
              <a:buNone/>
            </a:pPr>
            <a:r>
              <a:rPr lang="ja-JP" altLang="en-US" sz="1600" dirty="0"/>
              <a:t>・エミッタの更新 </a:t>
            </a:r>
            <a:r>
              <a:rPr lang="en-US" altLang="ja-JP" sz="1600" dirty="0"/>
              <a:t>: </a:t>
            </a:r>
            <a:r>
              <a:rPr lang="ja-JP" altLang="en-US" sz="1600" dirty="0"/>
              <a:t>生成数やループに関する設定など</a:t>
            </a:r>
            <a:endParaRPr lang="en-US" altLang="ja-JP" sz="1600" dirty="0"/>
          </a:p>
          <a:p>
            <a:pPr marL="0" indent="0">
              <a:buNone/>
            </a:pPr>
            <a:r>
              <a:rPr lang="ja-JP" altLang="en-US" sz="1600" dirty="0"/>
              <a:t>　</a:t>
            </a:r>
            <a:r>
              <a:rPr lang="en-US" altLang="ja-JP" sz="1600" dirty="0"/>
              <a:t> </a:t>
            </a:r>
            <a:r>
              <a:rPr lang="ja-JP" altLang="en-US" sz="1600" dirty="0"/>
              <a:t>ループさせる設定や</a:t>
            </a:r>
            <a:r>
              <a:rPr lang="en-US" altLang="ja-JP" sz="1600" dirty="0"/>
              <a:t>Particle(</a:t>
            </a:r>
            <a:r>
              <a:rPr lang="ja-JP" altLang="en-US" sz="1600" dirty="0"/>
              <a:t>粒子</a:t>
            </a:r>
            <a:r>
              <a:rPr lang="en-US" altLang="ja-JP" sz="1600" dirty="0"/>
              <a:t>)</a:t>
            </a:r>
            <a:r>
              <a:rPr lang="ja-JP" altLang="en-US" sz="1600" dirty="0"/>
              <a:t>の生成数等を設定する</a:t>
            </a:r>
            <a:endParaRPr lang="en-US" altLang="ja-JP" sz="1600" dirty="0"/>
          </a:p>
          <a:p>
            <a:pPr marL="0" indent="0">
              <a:buNone/>
            </a:pPr>
            <a:r>
              <a:rPr lang="ja-JP" altLang="en-US" sz="1600" dirty="0"/>
              <a:t>・パーティクルのスポーン </a:t>
            </a:r>
            <a:r>
              <a:rPr lang="en-US" altLang="ja-JP" sz="1600" dirty="0"/>
              <a:t>: Particle</a:t>
            </a:r>
            <a:r>
              <a:rPr lang="ja-JP" altLang="en-US" sz="1600" dirty="0"/>
              <a:t>生成時の初期化情報</a:t>
            </a:r>
            <a:endParaRPr lang="en-US" altLang="ja-JP" sz="1600" dirty="0"/>
          </a:p>
          <a:p>
            <a:pPr marL="0" indent="0">
              <a:buNone/>
            </a:pPr>
            <a:r>
              <a:rPr lang="ja-JP" altLang="en-US" sz="1600" dirty="0"/>
              <a:t>　各</a:t>
            </a:r>
            <a:r>
              <a:rPr lang="en-US" altLang="ja-JP" sz="1600" dirty="0"/>
              <a:t>Particle</a:t>
            </a:r>
            <a:r>
              <a:rPr lang="ja-JP" altLang="en-US" sz="1600" dirty="0"/>
              <a:t>の生存時間、生成位置、生成時の色情報等</a:t>
            </a:r>
            <a:r>
              <a:rPr lang="en-US" altLang="ja-JP" sz="1600" dirty="0"/>
              <a:t> </a:t>
            </a:r>
          </a:p>
          <a:p>
            <a:pPr marL="0" indent="0">
              <a:buNone/>
            </a:pPr>
            <a:r>
              <a:rPr lang="ja-JP" altLang="en-US" sz="1600" dirty="0"/>
              <a:t>・パーティクル更新 </a:t>
            </a:r>
            <a:r>
              <a:rPr lang="en-US" altLang="ja-JP" sz="1600" dirty="0"/>
              <a:t>: Particle</a:t>
            </a:r>
            <a:r>
              <a:rPr lang="ja-JP" altLang="en-US" sz="1600" dirty="0"/>
              <a:t>の更新に関する設定</a:t>
            </a:r>
            <a:endParaRPr lang="en-US" altLang="ja-JP" sz="1600" dirty="0"/>
          </a:p>
          <a:p>
            <a:pPr marL="0" indent="0">
              <a:buNone/>
            </a:pPr>
            <a:r>
              <a:rPr lang="ja-JP" altLang="en-US" sz="1600" dirty="0"/>
              <a:t>　重力を加えたり移動させたり色を変えたり動的変更させるの設定</a:t>
            </a:r>
            <a:endParaRPr lang="en-US" altLang="ja-JP" sz="1600" dirty="0"/>
          </a:p>
          <a:p>
            <a:pPr marL="0" indent="0">
              <a:buNone/>
            </a:pPr>
            <a:r>
              <a:rPr lang="ja-JP" altLang="en-US" sz="1600" dirty="0"/>
              <a:t>・レンダリング </a:t>
            </a:r>
            <a:r>
              <a:rPr lang="en-US" altLang="ja-JP" sz="1600" dirty="0"/>
              <a:t>: Material</a:t>
            </a:r>
            <a:r>
              <a:rPr lang="ja-JP" altLang="en-US" sz="1600" dirty="0"/>
              <a:t>や</a:t>
            </a:r>
            <a:r>
              <a:rPr lang="en-US" altLang="ja-JP" sz="1600" dirty="0"/>
              <a:t>Sprite/Mesh</a:t>
            </a:r>
            <a:r>
              <a:rPr lang="ja-JP" altLang="en-US" sz="1600" dirty="0"/>
              <a:t>等の大元の</a:t>
            </a:r>
            <a:r>
              <a:rPr lang="en-US" altLang="ja-JP" sz="1600" dirty="0"/>
              <a:t>Renderer</a:t>
            </a:r>
            <a:r>
              <a:rPr lang="ja-JP" altLang="en-US" sz="1600" dirty="0"/>
              <a:t>の設定</a:t>
            </a:r>
            <a:endParaRPr lang="en-US" altLang="ja-JP" sz="1600" dirty="0"/>
          </a:p>
        </p:txBody>
      </p:sp>
      <p:pic>
        <p:nvPicPr>
          <p:cNvPr id="8" name="図 7">
            <a:extLst>
              <a:ext uri="{FF2B5EF4-FFF2-40B4-BE49-F238E27FC236}">
                <a16:creationId xmlns:a16="http://schemas.microsoft.com/office/drawing/2014/main" id="{5E4BF517-C154-482B-BB63-18C37A395290}"/>
              </a:ext>
            </a:extLst>
          </p:cNvPr>
          <p:cNvPicPr>
            <a:picLocks noChangeAspect="1"/>
          </p:cNvPicPr>
          <p:nvPr/>
        </p:nvPicPr>
        <p:blipFill>
          <a:blip r:embed="rId2"/>
          <a:stretch>
            <a:fillRect/>
          </a:stretch>
        </p:blipFill>
        <p:spPr>
          <a:xfrm>
            <a:off x="8362533" y="3015962"/>
            <a:ext cx="2991267" cy="3105583"/>
          </a:xfrm>
          <a:prstGeom prst="rect">
            <a:avLst/>
          </a:prstGeom>
        </p:spPr>
      </p:pic>
    </p:spTree>
    <p:extLst>
      <p:ext uri="{BB962C8B-B14F-4D97-AF65-F5344CB8AC3E}">
        <p14:creationId xmlns:p14="http://schemas.microsoft.com/office/powerpoint/2010/main" val="7475266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1600" dirty="0"/>
              <a:t>Beam</a:t>
            </a:r>
            <a:r>
              <a:rPr lang="ja-JP" altLang="en-US" sz="1600" dirty="0"/>
              <a:t>をベースにすると既に弾として使えそうなものが動いています</a:t>
            </a:r>
            <a:endParaRPr lang="en-US" altLang="ja-JP" sz="1600" dirty="0"/>
          </a:p>
          <a:p>
            <a:pPr marL="0" indent="0">
              <a:buNone/>
            </a:pPr>
            <a:r>
              <a:rPr lang="ja-JP" altLang="en-US" sz="1600" dirty="0"/>
              <a:t>パラメーターを変更して、よりビームっぽくします</a:t>
            </a:r>
            <a:endParaRPr lang="en-US" altLang="ja-JP" sz="1600" dirty="0"/>
          </a:p>
          <a:p>
            <a:pPr marL="0" indent="0">
              <a:buNone/>
            </a:pPr>
            <a:endParaRPr lang="en-US" altLang="ja-JP" sz="1600" dirty="0"/>
          </a:p>
          <a:p>
            <a:pPr marL="0" indent="0">
              <a:buNone/>
            </a:pPr>
            <a:r>
              <a:rPr lang="ja-JP" altLang="en-US" sz="1600" dirty="0"/>
              <a:t>パーティクルのスポーンのみ編集します</a:t>
            </a:r>
            <a:endParaRPr lang="en-US" altLang="ja-JP" sz="1600" dirty="0"/>
          </a:p>
          <a:p>
            <a:pPr marL="0" indent="0">
              <a:buNone/>
            </a:pPr>
            <a:r>
              <a:rPr lang="en-US" altLang="ja-JP" sz="1600" dirty="0"/>
              <a:t>1. Initialize Particle -&gt; Lifetime</a:t>
            </a:r>
            <a:r>
              <a:rPr lang="ja-JP" altLang="en-US" sz="1600" dirty="0"/>
              <a:t> </a:t>
            </a:r>
            <a:r>
              <a:rPr lang="en-US" altLang="ja-JP" sz="1600" dirty="0"/>
              <a:t>:</a:t>
            </a:r>
            <a:r>
              <a:rPr lang="ja-JP" altLang="en-US" sz="1600" dirty="0"/>
              <a:t> </a:t>
            </a:r>
            <a:r>
              <a:rPr lang="en-US" altLang="ja-JP" sz="1600" dirty="0"/>
              <a:t>4.5</a:t>
            </a:r>
          </a:p>
          <a:p>
            <a:pPr marL="0" indent="0">
              <a:buNone/>
            </a:pPr>
            <a:r>
              <a:rPr lang="en-US" altLang="ja-JP" sz="1600" dirty="0"/>
              <a:t>2. </a:t>
            </a:r>
            <a:r>
              <a:rPr lang="en-US" altLang="ja-JP" sz="1600" dirty="0" err="1"/>
              <a:t>BeamWidth</a:t>
            </a:r>
            <a:r>
              <a:rPr lang="ja-JP" altLang="en-US" sz="1600" dirty="0"/>
              <a:t>の</a:t>
            </a:r>
            <a:r>
              <a:rPr lang="en-US" altLang="ja-JP" sz="1600" dirty="0"/>
              <a:t>2</a:t>
            </a:r>
            <a:r>
              <a:rPr lang="ja-JP" altLang="en-US" sz="1600" dirty="0"/>
              <a:t>個めの</a:t>
            </a:r>
            <a:r>
              <a:rPr lang="en-US" altLang="ja-JP" sz="1600" dirty="0"/>
              <a:t>Key</a:t>
            </a:r>
            <a:r>
              <a:rPr lang="ja-JP" altLang="en-US" sz="1600" dirty="0"/>
              <a:t>を 時間</a:t>
            </a:r>
            <a:r>
              <a:rPr lang="en-US" altLang="ja-JP" sz="1600" dirty="0"/>
              <a:t>:0.9, </a:t>
            </a:r>
            <a:r>
              <a:rPr lang="ja-JP" altLang="en-US" sz="1600" dirty="0"/>
              <a:t>値</a:t>
            </a:r>
            <a:r>
              <a:rPr lang="en-US" altLang="ja-JP" sz="1600" dirty="0"/>
              <a:t>:1.0</a:t>
            </a:r>
          </a:p>
          <a:p>
            <a:pPr marL="0" indent="0">
              <a:buNone/>
            </a:pPr>
            <a:r>
              <a:rPr lang="en-US" altLang="ja-JP" sz="1600" dirty="0"/>
              <a:t>3. </a:t>
            </a:r>
            <a:r>
              <a:rPr lang="en-US" altLang="ja-JP" sz="1600" dirty="0" err="1"/>
              <a:t>BeamWidth</a:t>
            </a:r>
            <a:r>
              <a:rPr lang="ja-JP" altLang="en-US" sz="1600" dirty="0"/>
              <a:t>の</a:t>
            </a:r>
            <a:r>
              <a:rPr lang="en-US" altLang="ja-JP" sz="1600" dirty="0"/>
              <a:t>2</a:t>
            </a:r>
            <a:r>
              <a:rPr lang="ja-JP" altLang="en-US" sz="1600" dirty="0"/>
              <a:t>個めの</a:t>
            </a:r>
            <a:r>
              <a:rPr lang="en-US" altLang="ja-JP" sz="1600" dirty="0"/>
              <a:t>Key</a:t>
            </a:r>
            <a:r>
              <a:rPr lang="ja-JP" altLang="en-US" sz="1600" dirty="0"/>
              <a:t>を右クリックして</a:t>
            </a:r>
            <a:endParaRPr lang="en-US" altLang="ja-JP" sz="1600" dirty="0"/>
          </a:p>
          <a:p>
            <a:pPr marL="0" indent="0">
              <a:buNone/>
            </a:pPr>
            <a:r>
              <a:rPr lang="ja-JP" altLang="en-US" sz="1600" dirty="0"/>
              <a:t>　キー補間を自動にします</a:t>
            </a:r>
            <a:endParaRPr lang="en-US" altLang="ja-JP" sz="1600" dirty="0"/>
          </a:p>
          <a:p>
            <a:pPr marL="0" indent="0">
              <a:buNone/>
            </a:pPr>
            <a:r>
              <a:rPr lang="en-US" altLang="ja-JP" sz="1600" dirty="0"/>
              <a:t>4. </a:t>
            </a:r>
            <a:r>
              <a:rPr lang="ja-JP" altLang="en-US" sz="1600" dirty="0"/>
              <a:t>サムネイルを押してアイコンを更新し</a:t>
            </a:r>
            <a:endParaRPr lang="en-US" altLang="ja-JP" sz="1600" dirty="0"/>
          </a:p>
          <a:p>
            <a:pPr marL="0" indent="0">
              <a:buNone/>
            </a:pPr>
            <a:r>
              <a:rPr lang="ja-JP" altLang="en-US" sz="1600" dirty="0"/>
              <a:t>　適用を押してパーティクルを更新します</a:t>
            </a:r>
            <a:endParaRPr lang="en-US" altLang="ja-JP" sz="1600" dirty="0"/>
          </a:p>
        </p:txBody>
      </p:sp>
      <p:grpSp>
        <p:nvGrpSpPr>
          <p:cNvPr id="16" name="グループ化 15">
            <a:extLst>
              <a:ext uri="{FF2B5EF4-FFF2-40B4-BE49-F238E27FC236}">
                <a16:creationId xmlns:a16="http://schemas.microsoft.com/office/drawing/2014/main" id="{C7BC0490-C548-4EEB-BEFB-3F88BDD209D7}"/>
              </a:ext>
            </a:extLst>
          </p:cNvPr>
          <p:cNvGrpSpPr/>
          <p:nvPr/>
        </p:nvGrpSpPr>
        <p:grpSpPr>
          <a:xfrm>
            <a:off x="5110960" y="3805564"/>
            <a:ext cx="3122966" cy="2334521"/>
            <a:chOff x="8197491" y="2523831"/>
            <a:chExt cx="3122966" cy="2334521"/>
          </a:xfrm>
        </p:grpSpPr>
        <p:pic>
          <p:nvPicPr>
            <p:cNvPr id="6" name="図 5">
              <a:extLst>
                <a:ext uri="{FF2B5EF4-FFF2-40B4-BE49-F238E27FC236}">
                  <a16:creationId xmlns:a16="http://schemas.microsoft.com/office/drawing/2014/main" id="{1A8BF2D8-5607-4B90-884D-685A49C88621}"/>
                </a:ext>
              </a:extLst>
            </p:cNvPr>
            <p:cNvPicPr>
              <a:picLocks noChangeAspect="1"/>
            </p:cNvPicPr>
            <p:nvPr/>
          </p:nvPicPr>
          <p:blipFill>
            <a:blip r:embed="rId2"/>
            <a:stretch>
              <a:fillRect/>
            </a:stretch>
          </p:blipFill>
          <p:spPr>
            <a:xfrm>
              <a:off x="8202032" y="2892679"/>
              <a:ext cx="3118425" cy="1965673"/>
            </a:xfrm>
            <a:prstGeom prst="rect">
              <a:avLst/>
            </a:prstGeom>
          </p:spPr>
        </p:pic>
        <p:sp>
          <p:nvSpPr>
            <p:cNvPr id="10" name="コンテンツ プレースホルダー 4">
              <a:extLst>
                <a:ext uri="{FF2B5EF4-FFF2-40B4-BE49-F238E27FC236}">
                  <a16:creationId xmlns:a16="http://schemas.microsoft.com/office/drawing/2014/main" id="{4CBC079B-8D9F-4886-8814-0FDCEAE5FBAC}"/>
                </a:ext>
              </a:extLst>
            </p:cNvPr>
            <p:cNvSpPr txBox="1">
              <a:spLocks/>
            </p:cNvSpPr>
            <p:nvPr/>
          </p:nvSpPr>
          <p:spPr>
            <a:xfrm>
              <a:off x="8197491" y="2523831"/>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2.</a:t>
              </a:r>
            </a:p>
          </p:txBody>
        </p:sp>
      </p:grpSp>
      <p:grpSp>
        <p:nvGrpSpPr>
          <p:cNvPr id="17" name="グループ化 16">
            <a:extLst>
              <a:ext uri="{FF2B5EF4-FFF2-40B4-BE49-F238E27FC236}">
                <a16:creationId xmlns:a16="http://schemas.microsoft.com/office/drawing/2014/main" id="{50F18E97-C2FD-4666-9565-F756F0183B93}"/>
              </a:ext>
            </a:extLst>
          </p:cNvPr>
          <p:cNvGrpSpPr/>
          <p:nvPr/>
        </p:nvGrpSpPr>
        <p:grpSpPr>
          <a:xfrm>
            <a:off x="8346065" y="2488167"/>
            <a:ext cx="2859160" cy="1302036"/>
            <a:chOff x="8197491" y="5002429"/>
            <a:chExt cx="2859160" cy="1302036"/>
          </a:xfrm>
        </p:grpSpPr>
        <p:pic>
          <p:nvPicPr>
            <p:cNvPr id="7" name="図 6">
              <a:extLst>
                <a:ext uri="{FF2B5EF4-FFF2-40B4-BE49-F238E27FC236}">
                  <a16:creationId xmlns:a16="http://schemas.microsoft.com/office/drawing/2014/main" id="{9F9CAAB0-7AA9-4AAE-B1E9-71F81E9A16B4}"/>
                </a:ext>
              </a:extLst>
            </p:cNvPr>
            <p:cNvPicPr>
              <a:picLocks noChangeAspect="1"/>
            </p:cNvPicPr>
            <p:nvPr/>
          </p:nvPicPr>
          <p:blipFill>
            <a:blip r:embed="rId3"/>
            <a:stretch>
              <a:fillRect/>
            </a:stretch>
          </p:blipFill>
          <p:spPr>
            <a:xfrm>
              <a:off x="8202032" y="5354929"/>
              <a:ext cx="2854619" cy="949536"/>
            </a:xfrm>
            <a:prstGeom prst="rect">
              <a:avLst/>
            </a:prstGeom>
          </p:spPr>
        </p:pic>
        <p:sp>
          <p:nvSpPr>
            <p:cNvPr id="11" name="コンテンツ プレースホルダー 4">
              <a:extLst>
                <a:ext uri="{FF2B5EF4-FFF2-40B4-BE49-F238E27FC236}">
                  <a16:creationId xmlns:a16="http://schemas.microsoft.com/office/drawing/2014/main" id="{132F1216-3F2C-42A4-B1E3-139C4403BD59}"/>
                </a:ext>
              </a:extLst>
            </p:cNvPr>
            <p:cNvSpPr txBox="1">
              <a:spLocks/>
            </p:cNvSpPr>
            <p:nvPr/>
          </p:nvSpPr>
          <p:spPr>
            <a:xfrm>
              <a:off x="8197491" y="5002429"/>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3.</a:t>
              </a:r>
            </a:p>
          </p:txBody>
        </p:sp>
      </p:grpSp>
      <p:grpSp>
        <p:nvGrpSpPr>
          <p:cNvPr id="19" name="グループ化 18">
            <a:extLst>
              <a:ext uri="{FF2B5EF4-FFF2-40B4-BE49-F238E27FC236}">
                <a16:creationId xmlns:a16="http://schemas.microsoft.com/office/drawing/2014/main" id="{D82F5D6A-4A75-4549-8E8F-07134A64239D}"/>
              </a:ext>
            </a:extLst>
          </p:cNvPr>
          <p:cNvGrpSpPr/>
          <p:nvPr/>
        </p:nvGrpSpPr>
        <p:grpSpPr>
          <a:xfrm>
            <a:off x="8346065" y="5241965"/>
            <a:ext cx="3118425" cy="898120"/>
            <a:chOff x="8346065" y="5241965"/>
            <a:chExt cx="3118425" cy="898120"/>
          </a:xfrm>
        </p:grpSpPr>
        <p:pic>
          <p:nvPicPr>
            <p:cNvPr id="14" name="図 13">
              <a:extLst>
                <a:ext uri="{FF2B5EF4-FFF2-40B4-BE49-F238E27FC236}">
                  <a16:creationId xmlns:a16="http://schemas.microsoft.com/office/drawing/2014/main" id="{82A78411-AF5D-427E-9FE6-3A9D1909FFCB}"/>
                </a:ext>
              </a:extLst>
            </p:cNvPr>
            <p:cNvPicPr>
              <a:picLocks noChangeAspect="1"/>
            </p:cNvPicPr>
            <p:nvPr/>
          </p:nvPicPr>
          <p:blipFill>
            <a:blip r:embed="rId4"/>
            <a:stretch>
              <a:fillRect/>
            </a:stretch>
          </p:blipFill>
          <p:spPr>
            <a:xfrm>
              <a:off x="8346065" y="5600203"/>
              <a:ext cx="3118425" cy="539882"/>
            </a:xfrm>
            <a:prstGeom prst="rect">
              <a:avLst/>
            </a:prstGeom>
          </p:spPr>
        </p:pic>
        <p:sp>
          <p:nvSpPr>
            <p:cNvPr id="18" name="コンテンツ プレースホルダー 4">
              <a:extLst>
                <a:ext uri="{FF2B5EF4-FFF2-40B4-BE49-F238E27FC236}">
                  <a16:creationId xmlns:a16="http://schemas.microsoft.com/office/drawing/2014/main" id="{A81E7571-89E9-4E6B-B4CB-D08F6B99C83E}"/>
                </a:ext>
              </a:extLst>
            </p:cNvPr>
            <p:cNvSpPr txBox="1">
              <a:spLocks/>
            </p:cNvSpPr>
            <p:nvPr/>
          </p:nvSpPr>
          <p:spPr>
            <a:xfrm>
              <a:off x="8348230" y="5241965"/>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4.</a:t>
              </a:r>
            </a:p>
          </p:txBody>
        </p:sp>
      </p:grpSp>
      <p:pic>
        <p:nvPicPr>
          <p:cNvPr id="3" name="図 2">
            <a:extLst>
              <a:ext uri="{FF2B5EF4-FFF2-40B4-BE49-F238E27FC236}">
                <a16:creationId xmlns:a16="http://schemas.microsoft.com/office/drawing/2014/main" id="{14AC6603-DF48-4C5E-A4BF-770DF919B703}"/>
              </a:ext>
            </a:extLst>
          </p:cNvPr>
          <p:cNvPicPr>
            <a:picLocks noChangeAspect="1"/>
          </p:cNvPicPr>
          <p:nvPr/>
        </p:nvPicPr>
        <p:blipFill>
          <a:blip r:embed="rId5"/>
          <a:stretch>
            <a:fillRect/>
          </a:stretch>
        </p:blipFill>
        <p:spPr>
          <a:xfrm>
            <a:off x="5110960" y="2708770"/>
            <a:ext cx="3200847" cy="1105054"/>
          </a:xfrm>
          <a:prstGeom prst="rect">
            <a:avLst/>
          </a:prstGeom>
        </p:spPr>
      </p:pic>
      <p:sp>
        <p:nvSpPr>
          <p:cNvPr id="20" name="コンテンツ プレースホルダー 4">
            <a:extLst>
              <a:ext uri="{FF2B5EF4-FFF2-40B4-BE49-F238E27FC236}">
                <a16:creationId xmlns:a16="http://schemas.microsoft.com/office/drawing/2014/main" id="{81ED6D47-937B-4B9E-8DE2-190E41ED361F}"/>
              </a:ext>
            </a:extLst>
          </p:cNvPr>
          <p:cNvSpPr txBox="1">
            <a:spLocks/>
          </p:cNvSpPr>
          <p:nvPr/>
        </p:nvSpPr>
        <p:spPr>
          <a:xfrm>
            <a:off x="5110960" y="2450132"/>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1.</a:t>
            </a:r>
          </a:p>
        </p:txBody>
      </p:sp>
    </p:spTree>
    <p:extLst>
      <p:ext uri="{BB962C8B-B14F-4D97-AF65-F5344CB8AC3E}">
        <p14:creationId xmlns:p14="http://schemas.microsoft.com/office/powerpoint/2010/main" val="2726331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ja-JP" altLang="en-US" sz="1600" dirty="0"/>
              <a:t>先程作成した</a:t>
            </a:r>
            <a:r>
              <a:rPr lang="en-US" altLang="ja-JP" sz="1600" dirty="0"/>
              <a:t>Niagara Emitter</a:t>
            </a:r>
            <a:r>
              <a:rPr lang="ja-JP" altLang="en-US" sz="1600" dirty="0"/>
              <a:t>を元に</a:t>
            </a:r>
            <a:r>
              <a:rPr lang="en-US" altLang="ja-JP" sz="1600" dirty="0" err="1"/>
              <a:t>NiagaraSystem</a:t>
            </a:r>
            <a:r>
              <a:rPr lang="ja-JP" altLang="en-US" sz="1600" dirty="0"/>
              <a:t>を作成します</a:t>
            </a:r>
            <a:endParaRPr lang="en-US" altLang="ja-JP" sz="1600" dirty="0"/>
          </a:p>
          <a:p>
            <a:pPr marL="0" indent="0">
              <a:buNone/>
            </a:pPr>
            <a:r>
              <a:rPr lang="en-US" altLang="ja-JP" sz="1600" dirty="0"/>
              <a:t>Emitter</a:t>
            </a:r>
            <a:r>
              <a:rPr lang="ja-JP" altLang="en-US" sz="1600" dirty="0"/>
              <a:t>から作成する方法がありますが、今回は新規作成でいきます</a:t>
            </a:r>
            <a:endParaRPr lang="en-US" altLang="ja-JP" sz="1600" dirty="0"/>
          </a:p>
          <a:p>
            <a:pPr marL="0" indent="0">
              <a:buNone/>
            </a:pPr>
            <a:endParaRPr lang="en-US" altLang="ja-JP" sz="1600" dirty="0"/>
          </a:p>
          <a:p>
            <a:pPr marL="0" indent="0">
              <a:buNone/>
            </a:pPr>
            <a:r>
              <a:rPr lang="ja-JP" altLang="en-US" sz="1600" dirty="0"/>
              <a:t>新規作成から </a:t>
            </a:r>
            <a:r>
              <a:rPr lang="en-US" altLang="ja-JP" sz="1600" dirty="0"/>
              <a:t>FX -&gt; </a:t>
            </a:r>
            <a:r>
              <a:rPr lang="ja-JP" altLang="en-US" sz="1600" dirty="0"/>
              <a:t>ナイアガラシステム</a:t>
            </a:r>
            <a:endParaRPr lang="en-US" altLang="ja-JP" sz="1600" dirty="0"/>
          </a:p>
          <a:p>
            <a:pPr marL="0" indent="0">
              <a:buNone/>
            </a:pPr>
            <a:r>
              <a:rPr lang="en-US" altLang="ja-JP" sz="1600" dirty="0"/>
              <a:t>-&gt; </a:t>
            </a:r>
            <a:r>
              <a:rPr lang="ja-JP" altLang="en-US" sz="1600" dirty="0"/>
              <a:t>選択したエミッタに基づく新しいシステム</a:t>
            </a:r>
            <a:endParaRPr lang="en-US" altLang="ja-JP" sz="1600" dirty="0"/>
          </a:p>
          <a:p>
            <a:pPr marL="0" indent="0">
              <a:buNone/>
            </a:pPr>
            <a:r>
              <a:rPr lang="en-US" altLang="ja-JP" sz="1600" dirty="0"/>
              <a:t>-&gt; NE Beam</a:t>
            </a:r>
            <a:r>
              <a:rPr lang="ja-JP" altLang="en-US" sz="1600" dirty="0"/>
              <a:t>を選択して「</a:t>
            </a:r>
            <a:r>
              <a:rPr lang="en-US" altLang="ja-JP" sz="1600" dirty="0"/>
              <a:t>+</a:t>
            </a:r>
            <a:r>
              <a:rPr lang="ja-JP" altLang="en-US" sz="1600" dirty="0"/>
              <a:t>」を押下</a:t>
            </a:r>
            <a:endParaRPr lang="en-US" altLang="ja-JP" sz="1600" dirty="0"/>
          </a:p>
          <a:p>
            <a:pPr marL="0" indent="0">
              <a:buNone/>
            </a:pPr>
            <a:r>
              <a:rPr lang="en-US" altLang="ja-JP" sz="1600" dirty="0"/>
              <a:t>-&gt; </a:t>
            </a:r>
            <a:r>
              <a:rPr lang="en-US" altLang="ja-JP" sz="1600" dirty="0" err="1"/>
              <a:t>NS_PlayerBeam</a:t>
            </a:r>
            <a:r>
              <a:rPr lang="en-US" altLang="ja-JP" sz="1600" dirty="0"/>
              <a:t> </a:t>
            </a:r>
            <a:r>
              <a:rPr lang="ja-JP" altLang="en-US" sz="1600" dirty="0"/>
              <a:t>という名前で保存</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4E9B2068-7020-4166-AB37-62DA35318AA4}"/>
              </a:ext>
            </a:extLst>
          </p:cNvPr>
          <p:cNvPicPr>
            <a:picLocks noChangeAspect="1"/>
          </p:cNvPicPr>
          <p:nvPr/>
        </p:nvPicPr>
        <p:blipFill>
          <a:blip r:embed="rId2"/>
          <a:stretch>
            <a:fillRect/>
          </a:stretch>
        </p:blipFill>
        <p:spPr>
          <a:xfrm>
            <a:off x="838200" y="4867275"/>
            <a:ext cx="3724536" cy="1447800"/>
          </a:xfrm>
          <a:prstGeom prst="rect">
            <a:avLst/>
          </a:prstGeom>
        </p:spPr>
      </p:pic>
      <p:pic>
        <p:nvPicPr>
          <p:cNvPr id="3" name="図 2">
            <a:extLst>
              <a:ext uri="{FF2B5EF4-FFF2-40B4-BE49-F238E27FC236}">
                <a16:creationId xmlns:a16="http://schemas.microsoft.com/office/drawing/2014/main" id="{F7C339D9-B88C-489B-826E-517E3229336F}"/>
              </a:ext>
            </a:extLst>
          </p:cNvPr>
          <p:cNvPicPr>
            <a:picLocks noChangeAspect="1"/>
          </p:cNvPicPr>
          <p:nvPr/>
        </p:nvPicPr>
        <p:blipFill>
          <a:blip r:embed="rId3"/>
          <a:stretch>
            <a:fillRect/>
          </a:stretch>
        </p:blipFill>
        <p:spPr>
          <a:xfrm>
            <a:off x="4657725" y="4124325"/>
            <a:ext cx="2887521" cy="2190750"/>
          </a:xfrm>
          <a:prstGeom prst="rect">
            <a:avLst/>
          </a:prstGeom>
        </p:spPr>
      </p:pic>
      <p:pic>
        <p:nvPicPr>
          <p:cNvPr id="9" name="図 8" descr="コンピューターのスクリーンショット&#10;&#10;自動的に生成された説明">
            <a:extLst>
              <a:ext uri="{FF2B5EF4-FFF2-40B4-BE49-F238E27FC236}">
                <a16:creationId xmlns:a16="http://schemas.microsoft.com/office/drawing/2014/main" id="{B4077BF9-4C41-4363-A494-47F83C4A5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235" y="4124326"/>
            <a:ext cx="2887521" cy="2190749"/>
          </a:xfrm>
          <a:prstGeom prst="rect">
            <a:avLst/>
          </a:prstGeom>
        </p:spPr>
      </p:pic>
      <p:pic>
        <p:nvPicPr>
          <p:cNvPr id="10" name="図 9">
            <a:extLst>
              <a:ext uri="{FF2B5EF4-FFF2-40B4-BE49-F238E27FC236}">
                <a16:creationId xmlns:a16="http://schemas.microsoft.com/office/drawing/2014/main" id="{605E1F24-1744-4103-B049-CDE158038D71}"/>
              </a:ext>
            </a:extLst>
          </p:cNvPr>
          <p:cNvPicPr>
            <a:picLocks noChangeAspect="1"/>
          </p:cNvPicPr>
          <p:nvPr/>
        </p:nvPicPr>
        <p:blipFill>
          <a:blip r:embed="rId5"/>
          <a:stretch>
            <a:fillRect/>
          </a:stretch>
        </p:blipFill>
        <p:spPr>
          <a:xfrm>
            <a:off x="7640235" y="2019154"/>
            <a:ext cx="2897728" cy="1856226"/>
          </a:xfrm>
          <a:prstGeom prst="rect">
            <a:avLst/>
          </a:prstGeom>
        </p:spPr>
      </p:pic>
    </p:spTree>
    <p:extLst>
      <p:ext uri="{BB962C8B-B14F-4D97-AF65-F5344CB8AC3E}">
        <p14:creationId xmlns:p14="http://schemas.microsoft.com/office/powerpoint/2010/main" val="2422404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2000" dirty="0"/>
              <a:t>Niagara System</a:t>
            </a:r>
            <a:r>
              <a:rPr lang="ja-JP" altLang="en-US" sz="2000" dirty="0"/>
              <a:t>から既存の</a:t>
            </a:r>
            <a:r>
              <a:rPr lang="en-US" altLang="ja-JP" sz="2000" dirty="0"/>
              <a:t>Emitter</a:t>
            </a:r>
            <a:r>
              <a:rPr lang="ja-JP" altLang="en-US" sz="2000" dirty="0"/>
              <a:t>を編集する</a:t>
            </a:r>
            <a:endParaRPr lang="en-US" altLang="ja-JP" sz="2000" dirty="0"/>
          </a:p>
          <a:p>
            <a:pPr marL="0" indent="0">
              <a:buNone/>
            </a:pPr>
            <a:r>
              <a:rPr lang="en-US" altLang="ja-JP" sz="2000" dirty="0"/>
              <a:t>Niagara System</a:t>
            </a:r>
            <a:r>
              <a:rPr lang="ja-JP" altLang="en-US" sz="2000" dirty="0"/>
              <a:t>を開いて</a:t>
            </a:r>
            <a:r>
              <a:rPr lang="en-US" altLang="ja-JP" sz="2000" dirty="0" err="1"/>
              <a:t>NE_Beam</a:t>
            </a:r>
            <a:r>
              <a:rPr lang="ja-JP" altLang="en-US" sz="2000" dirty="0"/>
              <a:t>ノードを選択します</a:t>
            </a:r>
            <a:endParaRPr lang="en-US" altLang="ja-JP" sz="2000" dirty="0"/>
          </a:p>
          <a:p>
            <a:pPr marL="0" indent="0">
              <a:buNone/>
            </a:pPr>
            <a:r>
              <a:rPr lang="ja-JP" altLang="en-US" sz="2000" dirty="0"/>
              <a:t>パーティクル更新 </a:t>
            </a:r>
            <a:r>
              <a:rPr lang="en-US" altLang="ja-JP" sz="2000" dirty="0"/>
              <a:t>-&gt; Color</a:t>
            </a:r>
            <a:r>
              <a:rPr lang="ja-JP" altLang="en-US" sz="2000" dirty="0"/>
              <a:t>を</a:t>
            </a:r>
            <a:r>
              <a:rPr lang="en-US" altLang="ja-JP" sz="2000" dirty="0"/>
              <a:t>RGBA(0, 200, 200, 1)</a:t>
            </a:r>
            <a:r>
              <a:rPr lang="ja-JP" altLang="en-US" sz="2000" dirty="0"/>
              <a:t>に設定します</a:t>
            </a:r>
            <a:endParaRPr lang="en-US" altLang="ja-JP" sz="2000" dirty="0"/>
          </a:p>
          <a:p>
            <a:pPr marL="0" indent="0">
              <a:buNone/>
            </a:pPr>
            <a:endParaRPr lang="en-US" altLang="ja-JP" sz="2000" dirty="0"/>
          </a:p>
          <a:p>
            <a:pPr marL="0" indent="0">
              <a:buNone/>
            </a:pPr>
            <a:r>
              <a:rPr lang="en-US" altLang="ja-JP" sz="2000" dirty="0"/>
              <a:t>Niagara Emitter</a:t>
            </a:r>
            <a:r>
              <a:rPr lang="ja-JP" altLang="en-US" sz="2000" dirty="0"/>
              <a:t>は</a:t>
            </a:r>
            <a:r>
              <a:rPr lang="en-US" altLang="ja-JP" sz="2000" dirty="0"/>
              <a:t>Level</a:t>
            </a:r>
            <a:r>
              <a:rPr lang="ja-JP" altLang="en-US" sz="2000" dirty="0"/>
              <a:t>に配置できませんが</a:t>
            </a:r>
            <a:endParaRPr lang="en-US" altLang="ja-JP" sz="2000" dirty="0"/>
          </a:p>
          <a:p>
            <a:pPr marL="0" indent="0">
              <a:buNone/>
            </a:pPr>
            <a:r>
              <a:rPr lang="en-US" altLang="ja-JP" sz="2000" dirty="0"/>
              <a:t>Niagara System</a:t>
            </a:r>
            <a:r>
              <a:rPr lang="ja-JP" altLang="en-US" sz="2000" dirty="0"/>
              <a:t>は</a:t>
            </a:r>
            <a:r>
              <a:rPr lang="en-US" altLang="ja-JP" sz="2000" dirty="0"/>
              <a:t>Level</a:t>
            </a:r>
            <a:r>
              <a:rPr lang="ja-JP" altLang="en-US" sz="2000" dirty="0"/>
              <a:t>に配置することができます</a:t>
            </a:r>
            <a:endParaRPr lang="en-US" altLang="ja-JP" sz="2000" dirty="0"/>
          </a:p>
        </p:txBody>
      </p:sp>
      <p:pic>
        <p:nvPicPr>
          <p:cNvPr id="6" name="図 5">
            <a:extLst>
              <a:ext uri="{FF2B5EF4-FFF2-40B4-BE49-F238E27FC236}">
                <a16:creationId xmlns:a16="http://schemas.microsoft.com/office/drawing/2014/main" id="{63B3F0E2-EBBC-46F6-81F3-D3A7C80EB813}"/>
              </a:ext>
            </a:extLst>
          </p:cNvPr>
          <p:cNvPicPr>
            <a:picLocks noChangeAspect="1"/>
          </p:cNvPicPr>
          <p:nvPr/>
        </p:nvPicPr>
        <p:blipFill>
          <a:blip r:embed="rId2"/>
          <a:stretch>
            <a:fillRect/>
          </a:stretch>
        </p:blipFill>
        <p:spPr>
          <a:xfrm>
            <a:off x="837466" y="5009968"/>
            <a:ext cx="5258534" cy="1305107"/>
          </a:xfrm>
          <a:prstGeom prst="rect">
            <a:avLst/>
          </a:prstGeom>
        </p:spPr>
      </p:pic>
      <p:pic>
        <p:nvPicPr>
          <p:cNvPr id="7" name="図 6">
            <a:extLst>
              <a:ext uri="{FF2B5EF4-FFF2-40B4-BE49-F238E27FC236}">
                <a16:creationId xmlns:a16="http://schemas.microsoft.com/office/drawing/2014/main" id="{2DC63CB0-717A-48D3-A17F-FE428418132C}"/>
              </a:ext>
            </a:extLst>
          </p:cNvPr>
          <p:cNvPicPr>
            <a:picLocks noChangeAspect="1"/>
          </p:cNvPicPr>
          <p:nvPr/>
        </p:nvPicPr>
        <p:blipFill>
          <a:blip r:embed="rId3"/>
          <a:stretch>
            <a:fillRect/>
          </a:stretch>
        </p:blipFill>
        <p:spPr>
          <a:xfrm>
            <a:off x="6538678" y="4505072"/>
            <a:ext cx="3362794" cy="1810003"/>
          </a:xfrm>
          <a:prstGeom prst="rect">
            <a:avLst/>
          </a:prstGeom>
        </p:spPr>
      </p:pic>
    </p:spTree>
    <p:extLst>
      <p:ext uri="{BB962C8B-B14F-4D97-AF65-F5344CB8AC3E}">
        <p14:creationId xmlns:p14="http://schemas.microsoft.com/office/powerpoint/2010/main" val="427722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t>プロジェクトを作ろう</a:t>
            </a:r>
            <a:endParaRPr lang="en-US" altLang="ja-JP" dirty="0"/>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solidFill>
                <a:schemeClr val="tx1">
                  <a:lumMod val="50000"/>
                </a:schemeClr>
              </a:solidFill>
            </a:endParaRPr>
          </a:p>
        </p:txBody>
      </p:sp>
    </p:spTree>
    <p:extLst>
      <p:ext uri="{BB962C8B-B14F-4D97-AF65-F5344CB8AC3E}">
        <p14:creationId xmlns:p14="http://schemas.microsoft.com/office/powerpoint/2010/main" val="5595843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次は弾を撃てるようにしましょう</a:t>
            </a:r>
            <a:endParaRPr lang="en-US" altLang="ja-JP" sz="2000" dirty="0"/>
          </a:p>
          <a:p>
            <a:pPr marL="0" indent="0">
              <a:buNone/>
            </a:pPr>
            <a:r>
              <a:rPr lang="ja-JP" altLang="en-US" sz="2000" dirty="0"/>
              <a:t>まずはコンテンツブラウザの</a:t>
            </a:r>
            <a:r>
              <a:rPr lang="en-US" altLang="ja-JP" sz="2000" dirty="0" err="1"/>
              <a:t>PrimitiveShooter</a:t>
            </a:r>
            <a:r>
              <a:rPr lang="ja-JP" altLang="en-US" sz="2000" dirty="0"/>
              <a:t>以下に</a:t>
            </a:r>
            <a:r>
              <a:rPr lang="en-US" altLang="ja-JP" sz="2000" dirty="0"/>
              <a:t>Blueprint</a:t>
            </a:r>
            <a:r>
              <a:rPr lang="ja-JP" altLang="en-US" sz="2000" dirty="0"/>
              <a:t>フォルダを追加します</a:t>
            </a:r>
            <a:endParaRPr lang="en-US" altLang="ja-JP" sz="2000" dirty="0"/>
          </a:p>
        </p:txBody>
      </p:sp>
      <p:pic>
        <p:nvPicPr>
          <p:cNvPr id="2" name="図 1">
            <a:extLst>
              <a:ext uri="{FF2B5EF4-FFF2-40B4-BE49-F238E27FC236}">
                <a16:creationId xmlns:a16="http://schemas.microsoft.com/office/drawing/2014/main" id="{7DCD7FA3-F68B-468E-B8F9-561B430E840C}"/>
              </a:ext>
            </a:extLst>
          </p:cNvPr>
          <p:cNvPicPr>
            <a:picLocks noChangeAspect="1"/>
          </p:cNvPicPr>
          <p:nvPr/>
        </p:nvPicPr>
        <p:blipFill>
          <a:blip r:embed="rId2"/>
          <a:stretch>
            <a:fillRect/>
          </a:stretch>
        </p:blipFill>
        <p:spPr>
          <a:xfrm>
            <a:off x="838200" y="3233327"/>
            <a:ext cx="3000794" cy="2943636"/>
          </a:xfrm>
          <a:prstGeom prst="rect">
            <a:avLst/>
          </a:prstGeom>
        </p:spPr>
      </p:pic>
    </p:spTree>
    <p:extLst>
      <p:ext uri="{BB962C8B-B14F-4D97-AF65-F5344CB8AC3E}">
        <p14:creationId xmlns:p14="http://schemas.microsoft.com/office/powerpoint/2010/main" val="26524247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新規にブループリント クラスを作成します</a:t>
            </a:r>
            <a:endParaRPr lang="en-US" altLang="ja-JP" sz="2000" dirty="0"/>
          </a:p>
          <a:p>
            <a:pPr marL="0" indent="0">
              <a:buNone/>
            </a:pPr>
            <a:r>
              <a:rPr lang="ja-JP" altLang="en-US" sz="2000" dirty="0"/>
              <a:t>親クラスには</a:t>
            </a:r>
            <a:r>
              <a:rPr lang="en-US" altLang="ja-JP" sz="2000" dirty="0"/>
              <a:t>Actor</a:t>
            </a:r>
            <a:r>
              <a:rPr lang="ja-JP" altLang="en-US" sz="2000" dirty="0"/>
              <a:t>を設定します</a:t>
            </a:r>
            <a:endParaRPr lang="en-US" altLang="ja-JP" sz="2000" dirty="0"/>
          </a:p>
          <a:p>
            <a:pPr marL="0" indent="0">
              <a:buNone/>
            </a:pPr>
            <a:r>
              <a:rPr lang="en-US" altLang="ja-JP" sz="2000" dirty="0"/>
              <a:t>Blueprint</a:t>
            </a:r>
            <a:r>
              <a:rPr lang="ja-JP" altLang="en-US" sz="2000" dirty="0"/>
              <a:t>名は</a:t>
            </a:r>
            <a:r>
              <a:rPr lang="en-US" altLang="ja-JP" sz="2000" dirty="0" err="1"/>
              <a:t>BP_BulletBase</a:t>
            </a:r>
            <a:r>
              <a:rPr lang="ja-JP" altLang="en-US" sz="2000" dirty="0"/>
              <a:t>とします</a:t>
            </a:r>
            <a:endParaRPr lang="en-US" altLang="ja-JP" sz="2000" dirty="0"/>
          </a:p>
          <a:p>
            <a:pPr marL="0" indent="0">
              <a:buNone/>
            </a:pPr>
            <a:r>
              <a:rPr lang="ja-JP" altLang="en-US" sz="2000" dirty="0"/>
              <a:t>　右上の</a:t>
            </a:r>
            <a:r>
              <a:rPr lang="en-US" altLang="ja-JP" sz="2000" dirty="0"/>
              <a:t>+</a:t>
            </a:r>
            <a:r>
              <a:rPr lang="ja-JP" altLang="en-US" sz="2000" dirty="0"/>
              <a:t>アイコンはなくて問題ありません。それが正しいです。</a:t>
            </a:r>
            <a:endParaRPr lang="en-US" altLang="ja-JP" sz="2000" dirty="0"/>
          </a:p>
        </p:txBody>
      </p:sp>
      <p:pic>
        <p:nvPicPr>
          <p:cNvPr id="3" name="図 2">
            <a:extLst>
              <a:ext uri="{FF2B5EF4-FFF2-40B4-BE49-F238E27FC236}">
                <a16:creationId xmlns:a16="http://schemas.microsoft.com/office/drawing/2014/main" id="{945B7CC8-FC31-4DB8-B668-B4513FD69A45}"/>
              </a:ext>
            </a:extLst>
          </p:cNvPr>
          <p:cNvPicPr>
            <a:picLocks noChangeAspect="1"/>
          </p:cNvPicPr>
          <p:nvPr/>
        </p:nvPicPr>
        <p:blipFill>
          <a:blip r:embed="rId2"/>
          <a:stretch>
            <a:fillRect/>
          </a:stretch>
        </p:blipFill>
        <p:spPr>
          <a:xfrm>
            <a:off x="838200" y="3428999"/>
            <a:ext cx="2316033" cy="2747963"/>
          </a:xfrm>
          <a:prstGeom prst="rect">
            <a:avLst/>
          </a:prstGeom>
        </p:spPr>
      </p:pic>
      <p:pic>
        <p:nvPicPr>
          <p:cNvPr id="7" name="図 6" descr="パソコンのスクリーンショット&#10;&#10;自動的に生成された説明">
            <a:extLst>
              <a:ext uri="{FF2B5EF4-FFF2-40B4-BE49-F238E27FC236}">
                <a16:creationId xmlns:a16="http://schemas.microsoft.com/office/drawing/2014/main" id="{FFE263F0-5A06-4A36-A2E5-20C8D31BC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446" y="3428998"/>
            <a:ext cx="3382109" cy="2747964"/>
          </a:xfrm>
          <a:prstGeom prst="rect">
            <a:avLst/>
          </a:prstGeom>
        </p:spPr>
      </p:pic>
      <p:pic>
        <p:nvPicPr>
          <p:cNvPr id="8" name="図 7">
            <a:extLst>
              <a:ext uri="{FF2B5EF4-FFF2-40B4-BE49-F238E27FC236}">
                <a16:creationId xmlns:a16="http://schemas.microsoft.com/office/drawing/2014/main" id="{E4FCA76C-159A-4822-9083-C91F6F10887B}"/>
              </a:ext>
            </a:extLst>
          </p:cNvPr>
          <p:cNvPicPr>
            <a:picLocks noChangeAspect="1"/>
          </p:cNvPicPr>
          <p:nvPr/>
        </p:nvPicPr>
        <p:blipFill>
          <a:blip r:embed="rId4"/>
          <a:stretch>
            <a:fillRect/>
          </a:stretch>
        </p:blipFill>
        <p:spPr>
          <a:xfrm>
            <a:off x="7532609" y="3428998"/>
            <a:ext cx="2819340" cy="2747964"/>
          </a:xfrm>
          <a:prstGeom prst="rect">
            <a:avLst/>
          </a:prstGeom>
        </p:spPr>
      </p:pic>
    </p:spTree>
    <p:extLst>
      <p:ext uri="{BB962C8B-B14F-4D97-AF65-F5344CB8AC3E}">
        <p14:creationId xmlns:p14="http://schemas.microsoft.com/office/powerpoint/2010/main" val="270819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err="1"/>
              <a:t>BP_BulletBase</a:t>
            </a:r>
            <a:r>
              <a:rPr lang="ja-JP" altLang="en-US" sz="2000" dirty="0"/>
              <a:t>を開いたらいくつかコンポーネントを追加します</a:t>
            </a:r>
            <a:endParaRPr lang="en-US" altLang="ja-JP" sz="2000" dirty="0"/>
          </a:p>
          <a:p>
            <a:pPr marL="0" indent="0">
              <a:buNone/>
            </a:pPr>
            <a:r>
              <a:rPr lang="en-US" altLang="ja-JP" sz="2000" dirty="0" err="1"/>
              <a:t>SphereCollision</a:t>
            </a:r>
            <a:r>
              <a:rPr lang="en-US" altLang="ja-JP" sz="2000" dirty="0"/>
              <a:t>, Niagara Particle System, </a:t>
            </a:r>
            <a:r>
              <a:rPr lang="en-US" altLang="ja-JP" sz="2000" dirty="0" err="1"/>
              <a:t>ProjectileMovement</a:t>
            </a:r>
            <a:r>
              <a:rPr lang="ja-JP" altLang="en-US" sz="2000" dirty="0"/>
              <a:t>を追加します</a:t>
            </a: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追加後は</a:t>
            </a:r>
            <a:r>
              <a:rPr lang="en-US" altLang="ja-JP" sz="2000" dirty="0"/>
              <a:t>Sphere</a:t>
            </a:r>
            <a:r>
              <a:rPr lang="ja-JP" altLang="en-US" sz="2000" dirty="0"/>
              <a:t>を</a:t>
            </a:r>
            <a:r>
              <a:rPr lang="en-US" altLang="ja-JP" sz="2000" dirty="0" err="1"/>
              <a:t>DefaultSceneRoot</a:t>
            </a:r>
            <a:r>
              <a:rPr lang="ja-JP" altLang="en-US" sz="2000" dirty="0"/>
              <a:t>にドラッグして上書きします</a:t>
            </a:r>
            <a:endParaRPr lang="en-US" altLang="ja-JP" sz="2000" dirty="0"/>
          </a:p>
        </p:txBody>
      </p:sp>
      <p:pic>
        <p:nvPicPr>
          <p:cNvPr id="2" name="図 1">
            <a:extLst>
              <a:ext uri="{FF2B5EF4-FFF2-40B4-BE49-F238E27FC236}">
                <a16:creationId xmlns:a16="http://schemas.microsoft.com/office/drawing/2014/main" id="{3C5AA37B-0050-48CC-90DD-D06ACF3DEBD7}"/>
              </a:ext>
            </a:extLst>
          </p:cNvPr>
          <p:cNvPicPr>
            <a:picLocks noChangeAspect="1"/>
          </p:cNvPicPr>
          <p:nvPr/>
        </p:nvPicPr>
        <p:blipFill>
          <a:blip r:embed="rId2"/>
          <a:stretch>
            <a:fillRect/>
          </a:stretch>
        </p:blipFill>
        <p:spPr>
          <a:xfrm>
            <a:off x="838200" y="2705713"/>
            <a:ext cx="2410161" cy="1295581"/>
          </a:xfrm>
          <a:prstGeom prst="rect">
            <a:avLst/>
          </a:prstGeom>
        </p:spPr>
      </p:pic>
      <p:pic>
        <p:nvPicPr>
          <p:cNvPr id="6" name="図 5">
            <a:extLst>
              <a:ext uri="{FF2B5EF4-FFF2-40B4-BE49-F238E27FC236}">
                <a16:creationId xmlns:a16="http://schemas.microsoft.com/office/drawing/2014/main" id="{33AB7421-ADE8-446A-9AB6-3497EEBC8F07}"/>
              </a:ext>
            </a:extLst>
          </p:cNvPr>
          <p:cNvPicPr>
            <a:picLocks noChangeAspect="1"/>
          </p:cNvPicPr>
          <p:nvPr/>
        </p:nvPicPr>
        <p:blipFill>
          <a:blip r:embed="rId3"/>
          <a:stretch>
            <a:fillRect/>
          </a:stretch>
        </p:blipFill>
        <p:spPr>
          <a:xfrm>
            <a:off x="838200" y="4881382"/>
            <a:ext cx="1727442" cy="1295581"/>
          </a:xfrm>
          <a:prstGeom prst="rect">
            <a:avLst/>
          </a:prstGeom>
        </p:spPr>
      </p:pic>
      <p:pic>
        <p:nvPicPr>
          <p:cNvPr id="10" name="図 9">
            <a:extLst>
              <a:ext uri="{FF2B5EF4-FFF2-40B4-BE49-F238E27FC236}">
                <a16:creationId xmlns:a16="http://schemas.microsoft.com/office/drawing/2014/main" id="{6A0C48BB-0477-45C3-B7B2-EA8C356B965C}"/>
              </a:ext>
            </a:extLst>
          </p:cNvPr>
          <p:cNvPicPr>
            <a:picLocks noChangeAspect="1"/>
          </p:cNvPicPr>
          <p:nvPr/>
        </p:nvPicPr>
        <p:blipFill>
          <a:blip r:embed="rId4"/>
          <a:stretch>
            <a:fillRect/>
          </a:stretch>
        </p:blipFill>
        <p:spPr>
          <a:xfrm>
            <a:off x="3933686" y="2705713"/>
            <a:ext cx="1981477" cy="1352739"/>
          </a:xfrm>
          <a:prstGeom prst="rect">
            <a:avLst/>
          </a:prstGeom>
        </p:spPr>
      </p:pic>
      <p:pic>
        <p:nvPicPr>
          <p:cNvPr id="11" name="図 10">
            <a:extLst>
              <a:ext uri="{FF2B5EF4-FFF2-40B4-BE49-F238E27FC236}">
                <a16:creationId xmlns:a16="http://schemas.microsoft.com/office/drawing/2014/main" id="{4BE828EE-F8BC-473D-B61B-4FBFEB921FCB}"/>
              </a:ext>
            </a:extLst>
          </p:cNvPr>
          <p:cNvPicPr>
            <a:picLocks noChangeAspect="1"/>
          </p:cNvPicPr>
          <p:nvPr/>
        </p:nvPicPr>
        <p:blipFill>
          <a:blip r:embed="rId5"/>
          <a:stretch>
            <a:fillRect/>
          </a:stretch>
        </p:blipFill>
        <p:spPr>
          <a:xfrm>
            <a:off x="6805468" y="2724051"/>
            <a:ext cx="2067213" cy="1409897"/>
          </a:xfrm>
          <a:prstGeom prst="rect">
            <a:avLst/>
          </a:prstGeom>
        </p:spPr>
      </p:pic>
      <p:pic>
        <p:nvPicPr>
          <p:cNvPr id="12" name="図 11">
            <a:extLst>
              <a:ext uri="{FF2B5EF4-FFF2-40B4-BE49-F238E27FC236}">
                <a16:creationId xmlns:a16="http://schemas.microsoft.com/office/drawing/2014/main" id="{64D46DBD-B523-43ED-8AD2-C0D23A858C06}"/>
              </a:ext>
            </a:extLst>
          </p:cNvPr>
          <p:cNvPicPr>
            <a:picLocks noChangeAspect="1"/>
          </p:cNvPicPr>
          <p:nvPr/>
        </p:nvPicPr>
        <p:blipFill>
          <a:blip r:embed="rId6"/>
          <a:stretch>
            <a:fillRect/>
          </a:stretch>
        </p:blipFill>
        <p:spPr>
          <a:xfrm>
            <a:off x="3248361" y="4881382"/>
            <a:ext cx="3324689" cy="1028844"/>
          </a:xfrm>
          <a:prstGeom prst="rect">
            <a:avLst/>
          </a:prstGeom>
        </p:spPr>
      </p:pic>
      <p:pic>
        <p:nvPicPr>
          <p:cNvPr id="13" name="図 12">
            <a:extLst>
              <a:ext uri="{FF2B5EF4-FFF2-40B4-BE49-F238E27FC236}">
                <a16:creationId xmlns:a16="http://schemas.microsoft.com/office/drawing/2014/main" id="{64FD0B16-C31C-43C6-AC38-2F6BCC84FE0D}"/>
              </a:ext>
            </a:extLst>
          </p:cNvPr>
          <p:cNvPicPr>
            <a:picLocks noChangeAspect="1"/>
          </p:cNvPicPr>
          <p:nvPr/>
        </p:nvPicPr>
        <p:blipFill>
          <a:blip r:embed="rId7"/>
          <a:stretch>
            <a:fillRect/>
          </a:stretch>
        </p:blipFill>
        <p:spPr>
          <a:xfrm>
            <a:off x="6834046" y="4881382"/>
            <a:ext cx="2010056" cy="1428949"/>
          </a:xfrm>
          <a:prstGeom prst="rect">
            <a:avLst/>
          </a:prstGeom>
        </p:spPr>
      </p:pic>
    </p:spTree>
    <p:extLst>
      <p:ext uri="{BB962C8B-B14F-4D97-AF65-F5344CB8AC3E}">
        <p14:creationId xmlns:p14="http://schemas.microsoft.com/office/powerpoint/2010/main" val="3235198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fontScale="92500" lnSpcReduction="10000"/>
          </a:bodyPr>
          <a:lstStyle/>
          <a:p>
            <a:pPr marL="0" indent="0">
              <a:buNone/>
            </a:pPr>
            <a:r>
              <a:rPr lang="ja-JP" altLang="en-US" sz="2000" dirty="0"/>
              <a:t>弾の設定を行っていきます</a:t>
            </a:r>
            <a:endParaRPr lang="en-US" altLang="ja-JP" sz="2000" dirty="0"/>
          </a:p>
          <a:p>
            <a:pPr marL="0" indent="0">
              <a:buNone/>
            </a:pPr>
            <a:r>
              <a:rPr lang="en-US" altLang="ja-JP" sz="2000" dirty="0"/>
              <a:t>Projectile Movement</a:t>
            </a:r>
            <a:r>
              <a:rPr lang="ja-JP" altLang="en-US" sz="2000" dirty="0"/>
              <a:t>を選択して</a:t>
            </a:r>
            <a:endParaRPr lang="en-US" altLang="ja-JP" sz="2000" dirty="0"/>
          </a:p>
          <a:p>
            <a:pPr marL="0" indent="0">
              <a:buNone/>
            </a:pPr>
            <a:r>
              <a:rPr lang="en-US" altLang="ja-JP" sz="2000" dirty="0"/>
              <a:t>Initial</a:t>
            </a:r>
            <a:r>
              <a:rPr lang="ja-JP" altLang="en-US" sz="2000" dirty="0"/>
              <a:t> </a:t>
            </a:r>
            <a:r>
              <a:rPr lang="en-US" altLang="ja-JP" sz="2000" dirty="0"/>
              <a:t>Speed, Max Speed</a:t>
            </a:r>
            <a:r>
              <a:rPr lang="ja-JP" altLang="en-US" sz="2000" dirty="0"/>
              <a:t>に</a:t>
            </a:r>
            <a:r>
              <a:rPr lang="en-US" altLang="ja-JP" sz="2000" dirty="0"/>
              <a:t>1500</a:t>
            </a:r>
            <a:r>
              <a:rPr lang="ja-JP" altLang="en-US" sz="2000" dirty="0"/>
              <a:t>を入れ</a:t>
            </a:r>
            <a:endParaRPr lang="en-US" altLang="ja-JP" sz="2000" dirty="0"/>
          </a:p>
          <a:p>
            <a:pPr marL="0" indent="0">
              <a:buNone/>
            </a:pPr>
            <a:r>
              <a:rPr lang="en-US" altLang="ja-JP" sz="2000" dirty="0"/>
              <a:t>Projectile Gravity Scale</a:t>
            </a:r>
            <a:r>
              <a:rPr lang="ja-JP" altLang="en-US" sz="2000" dirty="0"/>
              <a:t>を</a:t>
            </a:r>
            <a:r>
              <a:rPr lang="en-US" altLang="ja-JP" sz="2000" dirty="0"/>
              <a:t>0</a:t>
            </a:r>
            <a:r>
              <a:rPr lang="ja-JP" altLang="en-US" sz="2000" dirty="0"/>
              <a:t>にします</a:t>
            </a:r>
            <a:endParaRPr lang="en-US" altLang="ja-JP" sz="2000" dirty="0"/>
          </a:p>
          <a:p>
            <a:pPr marL="0" indent="0">
              <a:buNone/>
            </a:pPr>
            <a:endParaRPr lang="en-US" altLang="ja-JP" sz="2000" dirty="0"/>
          </a:p>
          <a:p>
            <a:pPr marL="0" indent="0">
              <a:buNone/>
            </a:pPr>
            <a:r>
              <a:rPr lang="ja-JP" altLang="en-US" sz="2000" dirty="0"/>
              <a:t>クラスのデフォルトを選択し</a:t>
            </a:r>
            <a:endParaRPr lang="en-US" altLang="ja-JP" sz="2000" dirty="0"/>
          </a:p>
          <a:p>
            <a:pPr marL="0" indent="0">
              <a:buNone/>
            </a:pPr>
            <a:r>
              <a:rPr lang="en-US" altLang="ja-JP" sz="2000" dirty="0"/>
              <a:t>Initial Life Span</a:t>
            </a:r>
            <a:r>
              <a:rPr lang="ja-JP" altLang="en-US" sz="2000" dirty="0"/>
              <a:t>を</a:t>
            </a:r>
            <a:r>
              <a:rPr lang="en-US" altLang="ja-JP" sz="2000" dirty="0"/>
              <a:t>10 </a:t>
            </a:r>
            <a:r>
              <a:rPr lang="ja-JP" altLang="en-US" sz="2000" dirty="0"/>
              <a:t>に設定します</a:t>
            </a: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左下のマイブループリントから</a:t>
            </a:r>
            <a:endParaRPr lang="en-US" altLang="ja-JP" sz="2000" dirty="0"/>
          </a:p>
          <a:p>
            <a:pPr marL="0" indent="0">
              <a:buNone/>
            </a:pPr>
            <a:r>
              <a:rPr lang="ja-JP" altLang="en-US" sz="2000" dirty="0"/>
              <a:t>「＋変数」を押して変数を追加し</a:t>
            </a:r>
            <a:endParaRPr lang="en-US" altLang="ja-JP" sz="2000" dirty="0"/>
          </a:p>
          <a:p>
            <a:pPr marL="0" indent="0">
              <a:buNone/>
            </a:pPr>
            <a:r>
              <a:rPr lang="en-US" altLang="ja-JP" sz="2000" dirty="0" err="1"/>
              <a:t>TargetActor</a:t>
            </a:r>
            <a:r>
              <a:rPr lang="ja-JP" altLang="en-US" sz="2000" dirty="0"/>
              <a:t>という名前にします</a:t>
            </a:r>
            <a:endParaRPr lang="en-US" altLang="ja-JP" sz="2000" dirty="0"/>
          </a:p>
        </p:txBody>
      </p:sp>
      <p:pic>
        <p:nvPicPr>
          <p:cNvPr id="3" name="図 2">
            <a:extLst>
              <a:ext uri="{FF2B5EF4-FFF2-40B4-BE49-F238E27FC236}">
                <a16:creationId xmlns:a16="http://schemas.microsoft.com/office/drawing/2014/main" id="{65A46E5F-D8F1-406A-8CB9-714BACE98F7F}"/>
              </a:ext>
            </a:extLst>
          </p:cNvPr>
          <p:cNvPicPr>
            <a:picLocks noChangeAspect="1"/>
          </p:cNvPicPr>
          <p:nvPr/>
        </p:nvPicPr>
        <p:blipFill>
          <a:blip r:embed="rId2"/>
          <a:stretch>
            <a:fillRect/>
          </a:stretch>
        </p:blipFill>
        <p:spPr>
          <a:xfrm>
            <a:off x="6096000" y="4957593"/>
            <a:ext cx="1952898" cy="1000265"/>
          </a:xfrm>
          <a:prstGeom prst="rect">
            <a:avLst/>
          </a:prstGeom>
        </p:spPr>
      </p:pic>
      <p:pic>
        <p:nvPicPr>
          <p:cNvPr id="6" name="図 5">
            <a:extLst>
              <a:ext uri="{FF2B5EF4-FFF2-40B4-BE49-F238E27FC236}">
                <a16:creationId xmlns:a16="http://schemas.microsoft.com/office/drawing/2014/main" id="{C7A429B3-6C85-48C4-91FD-64C3E04984CB}"/>
              </a:ext>
            </a:extLst>
          </p:cNvPr>
          <p:cNvPicPr>
            <a:picLocks noChangeAspect="1"/>
          </p:cNvPicPr>
          <p:nvPr/>
        </p:nvPicPr>
        <p:blipFill>
          <a:blip r:embed="rId3"/>
          <a:stretch>
            <a:fillRect/>
          </a:stretch>
        </p:blipFill>
        <p:spPr>
          <a:xfrm>
            <a:off x="8239011" y="4957593"/>
            <a:ext cx="1914792" cy="1219370"/>
          </a:xfrm>
          <a:prstGeom prst="rect">
            <a:avLst/>
          </a:prstGeom>
        </p:spPr>
      </p:pic>
      <p:pic>
        <p:nvPicPr>
          <p:cNvPr id="9" name="図 8">
            <a:extLst>
              <a:ext uri="{FF2B5EF4-FFF2-40B4-BE49-F238E27FC236}">
                <a16:creationId xmlns:a16="http://schemas.microsoft.com/office/drawing/2014/main" id="{B8272416-398B-48BC-8A1D-7F0DFF84F1CC}"/>
              </a:ext>
            </a:extLst>
          </p:cNvPr>
          <p:cNvPicPr>
            <a:picLocks noChangeAspect="1"/>
          </p:cNvPicPr>
          <p:nvPr/>
        </p:nvPicPr>
        <p:blipFill>
          <a:blip r:embed="rId4"/>
          <a:stretch>
            <a:fillRect/>
          </a:stretch>
        </p:blipFill>
        <p:spPr>
          <a:xfrm>
            <a:off x="6096000" y="1825626"/>
            <a:ext cx="3152702" cy="1603374"/>
          </a:xfrm>
          <a:prstGeom prst="rect">
            <a:avLst/>
          </a:prstGeom>
        </p:spPr>
      </p:pic>
      <p:pic>
        <p:nvPicPr>
          <p:cNvPr id="10" name="図 9">
            <a:extLst>
              <a:ext uri="{FF2B5EF4-FFF2-40B4-BE49-F238E27FC236}">
                <a16:creationId xmlns:a16="http://schemas.microsoft.com/office/drawing/2014/main" id="{9BC61102-E9F9-4164-B785-50C4C0374344}"/>
              </a:ext>
            </a:extLst>
          </p:cNvPr>
          <p:cNvPicPr>
            <a:picLocks noChangeAspect="1"/>
          </p:cNvPicPr>
          <p:nvPr/>
        </p:nvPicPr>
        <p:blipFill>
          <a:blip r:embed="rId5"/>
          <a:stretch>
            <a:fillRect/>
          </a:stretch>
        </p:blipFill>
        <p:spPr>
          <a:xfrm>
            <a:off x="6143632" y="3707453"/>
            <a:ext cx="1905266" cy="609685"/>
          </a:xfrm>
          <a:prstGeom prst="rect">
            <a:avLst/>
          </a:prstGeom>
        </p:spPr>
      </p:pic>
      <p:pic>
        <p:nvPicPr>
          <p:cNvPr id="11" name="図 10">
            <a:extLst>
              <a:ext uri="{FF2B5EF4-FFF2-40B4-BE49-F238E27FC236}">
                <a16:creationId xmlns:a16="http://schemas.microsoft.com/office/drawing/2014/main" id="{7452EBC6-EDFB-4870-BE92-7E46CBD1AA63}"/>
              </a:ext>
            </a:extLst>
          </p:cNvPr>
          <p:cNvPicPr>
            <a:picLocks noChangeAspect="1"/>
          </p:cNvPicPr>
          <p:nvPr/>
        </p:nvPicPr>
        <p:blipFill>
          <a:blip r:embed="rId6"/>
          <a:stretch>
            <a:fillRect/>
          </a:stretch>
        </p:blipFill>
        <p:spPr>
          <a:xfrm>
            <a:off x="8260586" y="3707453"/>
            <a:ext cx="3124636" cy="971686"/>
          </a:xfrm>
          <a:prstGeom prst="rect">
            <a:avLst/>
          </a:prstGeom>
        </p:spPr>
      </p:pic>
    </p:spTree>
    <p:extLst>
      <p:ext uri="{BB962C8B-B14F-4D97-AF65-F5344CB8AC3E}">
        <p14:creationId xmlns:p14="http://schemas.microsoft.com/office/powerpoint/2010/main" val="3706918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引き続き弾の設定を行います</a:t>
            </a:r>
            <a:endParaRPr lang="en-US" altLang="ja-JP" sz="2000" dirty="0"/>
          </a:p>
          <a:p>
            <a:pPr marL="0" indent="0">
              <a:buNone/>
            </a:pPr>
            <a:endParaRPr lang="en-US" altLang="ja-JP" sz="2000" dirty="0"/>
          </a:p>
          <a:p>
            <a:pPr marL="0" indent="0">
              <a:buNone/>
            </a:pPr>
            <a:r>
              <a:rPr lang="en-US" altLang="ja-JP" sz="2000" dirty="0" err="1"/>
              <a:t>TargetActor</a:t>
            </a:r>
            <a:r>
              <a:rPr lang="ja-JP" altLang="en-US" sz="2000" dirty="0"/>
              <a:t>の変数の型を</a:t>
            </a:r>
            <a:endParaRPr lang="en-US" altLang="ja-JP" sz="2000" dirty="0"/>
          </a:p>
          <a:p>
            <a:pPr marL="0" indent="0">
              <a:buNone/>
            </a:pPr>
            <a:r>
              <a:rPr lang="en-US" altLang="ja-JP" sz="2000" dirty="0"/>
              <a:t>Actor</a:t>
            </a:r>
            <a:r>
              <a:rPr lang="ja-JP" altLang="en-US" sz="2000" dirty="0"/>
              <a:t>のオブジェクト参照に変更します</a:t>
            </a: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インスタンス編集可能と</a:t>
            </a:r>
            <a:endParaRPr lang="en-US" altLang="ja-JP" sz="2000" dirty="0"/>
          </a:p>
          <a:p>
            <a:pPr marL="0" indent="0">
              <a:buNone/>
            </a:pPr>
            <a:r>
              <a:rPr lang="ja-JP" altLang="en-US" sz="2000" dirty="0"/>
              <a:t>スポーン時に公開にチェックを入れて</a:t>
            </a:r>
            <a:endParaRPr lang="en-US" altLang="ja-JP" sz="2000" dirty="0"/>
          </a:p>
          <a:p>
            <a:pPr marL="0" indent="0">
              <a:buNone/>
            </a:pPr>
            <a:r>
              <a:rPr lang="ja-JP" altLang="en-US" sz="2000" dirty="0"/>
              <a:t>設定が完了です</a:t>
            </a:r>
            <a:endParaRPr lang="en-US" altLang="ja-JP" sz="2000" dirty="0"/>
          </a:p>
        </p:txBody>
      </p:sp>
      <p:pic>
        <p:nvPicPr>
          <p:cNvPr id="7" name="図 6">
            <a:extLst>
              <a:ext uri="{FF2B5EF4-FFF2-40B4-BE49-F238E27FC236}">
                <a16:creationId xmlns:a16="http://schemas.microsoft.com/office/drawing/2014/main" id="{F60DFD3D-AC57-4E0D-817F-71BD92C52EA3}"/>
              </a:ext>
            </a:extLst>
          </p:cNvPr>
          <p:cNvPicPr>
            <a:picLocks noChangeAspect="1"/>
          </p:cNvPicPr>
          <p:nvPr/>
        </p:nvPicPr>
        <p:blipFill>
          <a:blip r:embed="rId2"/>
          <a:stretch>
            <a:fillRect/>
          </a:stretch>
        </p:blipFill>
        <p:spPr>
          <a:xfrm>
            <a:off x="6096000" y="1825625"/>
            <a:ext cx="2844980" cy="2044444"/>
          </a:xfrm>
          <a:prstGeom prst="rect">
            <a:avLst/>
          </a:prstGeom>
        </p:spPr>
      </p:pic>
      <p:pic>
        <p:nvPicPr>
          <p:cNvPr id="11" name="図 10" descr="白黒の写真にテキストが書いてあるスクリーンショットの画面&#10;&#10;自動的に生成された説明">
            <a:extLst>
              <a:ext uri="{FF2B5EF4-FFF2-40B4-BE49-F238E27FC236}">
                <a16:creationId xmlns:a16="http://schemas.microsoft.com/office/drawing/2014/main" id="{189E8CCE-7451-4DD3-9A4F-AD7D430D4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224065"/>
            <a:ext cx="3267531" cy="1952898"/>
          </a:xfrm>
          <a:prstGeom prst="rect">
            <a:avLst/>
          </a:prstGeom>
        </p:spPr>
      </p:pic>
    </p:spTree>
    <p:extLst>
      <p:ext uri="{BB962C8B-B14F-4D97-AF65-F5344CB8AC3E}">
        <p14:creationId xmlns:p14="http://schemas.microsoft.com/office/powerpoint/2010/main" val="16413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先程作成した</a:t>
            </a:r>
            <a:r>
              <a:rPr lang="en-US" altLang="ja-JP" sz="1800" dirty="0"/>
              <a:t>Blueprint</a:t>
            </a:r>
            <a:r>
              <a:rPr lang="ja-JP" altLang="en-US" sz="1800" dirty="0"/>
              <a:t>は、弾のベースとなる</a:t>
            </a:r>
            <a:r>
              <a:rPr lang="en-US" altLang="ja-JP" sz="1800" dirty="0"/>
              <a:t>Blueprint</a:t>
            </a:r>
            <a:r>
              <a:rPr lang="ja-JP" altLang="en-US" sz="1800" dirty="0"/>
              <a:t>です</a:t>
            </a:r>
            <a:endParaRPr lang="en-US" altLang="ja-JP" sz="1800" dirty="0"/>
          </a:p>
          <a:p>
            <a:pPr marL="0" indent="0">
              <a:buNone/>
            </a:pPr>
            <a:r>
              <a:rPr lang="ja-JP" altLang="en-US" sz="1800" dirty="0"/>
              <a:t>継承して使用するのですが、非プログラマ向けに説明すると</a:t>
            </a:r>
            <a:endParaRPr lang="en-US" altLang="ja-JP" sz="1800" dirty="0"/>
          </a:p>
          <a:p>
            <a:pPr marL="0" indent="0">
              <a:buNone/>
            </a:pPr>
            <a:r>
              <a:rPr lang="ja-JP" altLang="en-US" sz="1800" dirty="0"/>
              <a:t>機能を引き継いでくれるという理解でよいです</a:t>
            </a:r>
            <a:endParaRPr lang="en-US" altLang="ja-JP" sz="1800" dirty="0"/>
          </a:p>
          <a:p>
            <a:pPr marL="0" indent="0">
              <a:buNone/>
            </a:pPr>
            <a:endParaRPr lang="en-US" altLang="ja-JP" sz="1800" dirty="0"/>
          </a:p>
          <a:p>
            <a:pPr marL="0" indent="0">
              <a:buNone/>
            </a:pPr>
            <a:r>
              <a:rPr lang="ja-JP" altLang="en-US" sz="1800" dirty="0"/>
              <a:t>コンテンツブラウザから</a:t>
            </a:r>
            <a:r>
              <a:rPr lang="en-US" altLang="ja-JP" sz="1800" dirty="0" err="1"/>
              <a:t>BP_BulletBase</a:t>
            </a:r>
            <a:r>
              <a:rPr lang="ja-JP" altLang="en-US" sz="1800" dirty="0"/>
              <a:t>を右クリックして</a:t>
            </a:r>
            <a:endParaRPr lang="en-US" altLang="ja-JP" sz="1800" dirty="0"/>
          </a:p>
          <a:p>
            <a:pPr marL="0" indent="0">
              <a:buNone/>
            </a:pPr>
            <a:r>
              <a:rPr lang="ja-JP" altLang="en-US" sz="1800" dirty="0"/>
              <a:t>子ブループリント クラスを作成し</a:t>
            </a:r>
            <a:endParaRPr lang="en-US" altLang="ja-JP" sz="1800" dirty="0"/>
          </a:p>
          <a:p>
            <a:pPr marL="0" indent="0">
              <a:buNone/>
            </a:pPr>
            <a:r>
              <a:rPr lang="en-US" altLang="ja-JP" sz="1800" dirty="0" err="1"/>
              <a:t>BP_PlayerBullet</a:t>
            </a:r>
            <a:r>
              <a:rPr lang="ja-JP" altLang="en-US" sz="1800" dirty="0"/>
              <a:t>とします</a:t>
            </a:r>
            <a:endParaRPr lang="en-US" altLang="ja-JP" sz="1800" dirty="0"/>
          </a:p>
        </p:txBody>
      </p:sp>
      <p:pic>
        <p:nvPicPr>
          <p:cNvPr id="2" name="図 1">
            <a:extLst>
              <a:ext uri="{FF2B5EF4-FFF2-40B4-BE49-F238E27FC236}">
                <a16:creationId xmlns:a16="http://schemas.microsoft.com/office/drawing/2014/main" id="{39353E21-E432-476D-A1B0-A6A0DECBDA8A}"/>
              </a:ext>
            </a:extLst>
          </p:cNvPr>
          <p:cNvPicPr>
            <a:picLocks noChangeAspect="1"/>
          </p:cNvPicPr>
          <p:nvPr/>
        </p:nvPicPr>
        <p:blipFill>
          <a:blip r:embed="rId2"/>
          <a:stretch>
            <a:fillRect/>
          </a:stretch>
        </p:blipFill>
        <p:spPr>
          <a:xfrm>
            <a:off x="7555345" y="1690688"/>
            <a:ext cx="2629267" cy="2105319"/>
          </a:xfrm>
          <a:prstGeom prst="rect">
            <a:avLst/>
          </a:prstGeom>
        </p:spPr>
      </p:pic>
      <p:pic>
        <p:nvPicPr>
          <p:cNvPr id="6" name="図 5">
            <a:extLst>
              <a:ext uri="{FF2B5EF4-FFF2-40B4-BE49-F238E27FC236}">
                <a16:creationId xmlns:a16="http://schemas.microsoft.com/office/drawing/2014/main" id="{F5DEE1F4-713E-45FB-A066-F147A1AA161E}"/>
              </a:ext>
            </a:extLst>
          </p:cNvPr>
          <p:cNvPicPr>
            <a:picLocks noChangeAspect="1"/>
          </p:cNvPicPr>
          <p:nvPr/>
        </p:nvPicPr>
        <p:blipFill>
          <a:blip r:embed="rId3"/>
          <a:stretch>
            <a:fillRect/>
          </a:stretch>
        </p:blipFill>
        <p:spPr>
          <a:xfrm>
            <a:off x="7529501" y="4071644"/>
            <a:ext cx="2603423" cy="2105319"/>
          </a:xfrm>
          <a:prstGeom prst="rect">
            <a:avLst/>
          </a:prstGeom>
        </p:spPr>
      </p:pic>
    </p:spTree>
    <p:extLst>
      <p:ext uri="{BB962C8B-B14F-4D97-AF65-F5344CB8AC3E}">
        <p14:creationId xmlns:p14="http://schemas.microsoft.com/office/powerpoint/2010/main" val="222296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err="1"/>
              <a:t>BP_PlayerBullet</a:t>
            </a:r>
            <a:r>
              <a:rPr lang="ja-JP" altLang="en-US" sz="1800" dirty="0"/>
              <a:t>を開いてプレイヤー用の弾を作ります</a:t>
            </a:r>
            <a:endParaRPr lang="en-US" altLang="ja-JP" sz="1800" dirty="0"/>
          </a:p>
          <a:p>
            <a:pPr marL="0" indent="0">
              <a:buNone/>
            </a:pPr>
            <a:endParaRPr lang="en-US" altLang="ja-JP" sz="1800" dirty="0"/>
          </a:p>
          <a:p>
            <a:pPr marL="0" indent="0">
              <a:buNone/>
            </a:pPr>
            <a:r>
              <a:rPr lang="en-US" altLang="ja-JP" sz="1800" dirty="0"/>
              <a:t>Blueprint</a:t>
            </a:r>
            <a:r>
              <a:rPr lang="ja-JP" altLang="en-US" sz="1800" dirty="0"/>
              <a:t>を開いてコンポーネントの</a:t>
            </a:r>
            <a:r>
              <a:rPr lang="en-US" altLang="ja-JP" sz="1800" dirty="0"/>
              <a:t>Niagara</a:t>
            </a:r>
            <a:r>
              <a:rPr lang="ja-JP" altLang="en-US" sz="1800" dirty="0"/>
              <a:t>を選択し</a:t>
            </a:r>
            <a:endParaRPr lang="en-US" altLang="ja-JP" sz="1800" dirty="0"/>
          </a:p>
          <a:p>
            <a:pPr marL="0" indent="0">
              <a:buNone/>
            </a:pPr>
            <a:r>
              <a:rPr lang="en-US" altLang="ja-JP" sz="1800" dirty="0"/>
              <a:t>Niagara System Asset</a:t>
            </a:r>
            <a:r>
              <a:rPr lang="ja-JP" altLang="en-US" sz="1800" dirty="0"/>
              <a:t>に</a:t>
            </a:r>
            <a:r>
              <a:rPr lang="en-US" altLang="ja-JP" sz="1800" dirty="0" err="1"/>
              <a:t>NS_PlayerBeam</a:t>
            </a:r>
            <a:r>
              <a:rPr lang="ja-JP" altLang="en-US" sz="1800" dirty="0"/>
              <a:t>を追加します</a:t>
            </a:r>
            <a:endParaRPr lang="en-US" altLang="ja-JP" sz="1800" dirty="0"/>
          </a:p>
          <a:p>
            <a:pPr marL="0" indent="0">
              <a:buNone/>
            </a:pPr>
            <a:endParaRPr lang="en-US" altLang="ja-JP" sz="1800" dirty="0"/>
          </a:p>
          <a:p>
            <a:pPr marL="0" indent="0">
              <a:buNone/>
            </a:pPr>
            <a:r>
              <a:rPr lang="en-US" altLang="ja-JP" sz="1800" dirty="0"/>
              <a:t>Niagara</a:t>
            </a:r>
            <a:r>
              <a:rPr lang="ja-JP" altLang="en-US" sz="1800" dirty="0"/>
              <a:t>の位置を</a:t>
            </a:r>
            <a:r>
              <a:rPr lang="en-US" altLang="ja-JP" sz="1800" dirty="0"/>
              <a:t>X-180 </a:t>
            </a:r>
            <a:r>
              <a:rPr lang="ja-JP" altLang="en-US" sz="1800" dirty="0"/>
              <a:t>に設定し</a:t>
            </a:r>
            <a:r>
              <a:rPr lang="en-US" altLang="ja-JP" sz="1800" dirty="0"/>
              <a:t>Beam</a:t>
            </a:r>
            <a:r>
              <a:rPr lang="ja-JP" altLang="en-US" sz="1800" dirty="0"/>
              <a:t>の先端が</a:t>
            </a:r>
            <a:endParaRPr lang="en-US" altLang="ja-JP" sz="1800" dirty="0"/>
          </a:p>
          <a:p>
            <a:pPr marL="0" indent="0">
              <a:buNone/>
            </a:pPr>
            <a:r>
              <a:rPr lang="en-US" altLang="ja-JP" sz="1800" dirty="0"/>
              <a:t>Sphere</a:t>
            </a:r>
            <a:r>
              <a:rPr lang="ja-JP" altLang="en-US" sz="1800" dirty="0"/>
              <a:t>の中央くらいの位置になるように設定します</a:t>
            </a:r>
            <a:endParaRPr lang="en-US" altLang="ja-JP" sz="1800" dirty="0"/>
          </a:p>
        </p:txBody>
      </p:sp>
      <p:pic>
        <p:nvPicPr>
          <p:cNvPr id="3" name="図 2">
            <a:extLst>
              <a:ext uri="{FF2B5EF4-FFF2-40B4-BE49-F238E27FC236}">
                <a16:creationId xmlns:a16="http://schemas.microsoft.com/office/drawing/2014/main" id="{B4E581B3-C994-40DA-9E05-94FAD317E947}"/>
              </a:ext>
            </a:extLst>
          </p:cNvPr>
          <p:cNvPicPr>
            <a:picLocks noChangeAspect="1"/>
          </p:cNvPicPr>
          <p:nvPr/>
        </p:nvPicPr>
        <p:blipFill>
          <a:blip r:embed="rId2"/>
          <a:stretch>
            <a:fillRect/>
          </a:stretch>
        </p:blipFill>
        <p:spPr>
          <a:xfrm>
            <a:off x="6814398" y="1825625"/>
            <a:ext cx="4382112" cy="1867161"/>
          </a:xfrm>
          <a:prstGeom prst="rect">
            <a:avLst/>
          </a:prstGeom>
        </p:spPr>
      </p:pic>
      <p:pic>
        <p:nvPicPr>
          <p:cNvPr id="9" name="図 8">
            <a:extLst>
              <a:ext uri="{FF2B5EF4-FFF2-40B4-BE49-F238E27FC236}">
                <a16:creationId xmlns:a16="http://schemas.microsoft.com/office/drawing/2014/main" id="{84E47F01-2653-46FB-A31C-E51406A83884}"/>
              </a:ext>
            </a:extLst>
          </p:cNvPr>
          <p:cNvPicPr>
            <a:picLocks noChangeAspect="1"/>
          </p:cNvPicPr>
          <p:nvPr/>
        </p:nvPicPr>
        <p:blipFill>
          <a:blip r:embed="rId3"/>
          <a:stretch>
            <a:fillRect/>
          </a:stretch>
        </p:blipFill>
        <p:spPr>
          <a:xfrm>
            <a:off x="6809624" y="4106084"/>
            <a:ext cx="4358713" cy="447443"/>
          </a:xfrm>
          <a:prstGeom prst="rect">
            <a:avLst/>
          </a:prstGeom>
        </p:spPr>
      </p:pic>
      <p:pic>
        <p:nvPicPr>
          <p:cNvPr id="10" name="図 9">
            <a:extLst>
              <a:ext uri="{FF2B5EF4-FFF2-40B4-BE49-F238E27FC236}">
                <a16:creationId xmlns:a16="http://schemas.microsoft.com/office/drawing/2014/main" id="{46CAC229-D3A2-4995-9773-1B672E22AD14}"/>
              </a:ext>
            </a:extLst>
          </p:cNvPr>
          <p:cNvPicPr>
            <a:picLocks noChangeAspect="1"/>
          </p:cNvPicPr>
          <p:nvPr/>
        </p:nvPicPr>
        <p:blipFill>
          <a:blip r:embed="rId4"/>
          <a:stretch>
            <a:fillRect/>
          </a:stretch>
        </p:blipFill>
        <p:spPr>
          <a:xfrm>
            <a:off x="6809624" y="4682898"/>
            <a:ext cx="3134162" cy="1629002"/>
          </a:xfrm>
          <a:prstGeom prst="rect">
            <a:avLst/>
          </a:prstGeom>
        </p:spPr>
      </p:pic>
    </p:spTree>
    <p:extLst>
      <p:ext uri="{BB962C8B-B14F-4D97-AF65-F5344CB8AC3E}">
        <p14:creationId xmlns:p14="http://schemas.microsoft.com/office/powerpoint/2010/main" val="3443824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弾を撃つ処理を作ろう</a:t>
            </a:r>
            <a:endParaRPr lang="en-US" altLang="ja-JP" sz="1800" dirty="0"/>
          </a:p>
          <a:p>
            <a:pPr marL="0" indent="0">
              <a:buNone/>
            </a:pPr>
            <a:r>
              <a:rPr lang="ja-JP" altLang="en-US" sz="1800" dirty="0"/>
              <a:t>前に作った上昇</a:t>
            </a:r>
            <a:r>
              <a:rPr lang="en-US" altLang="ja-JP" sz="1800" dirty="0"/>
              <a:t>/</a:t>
            </a:r>
            <a:r>
              <a:rPr lang="ja-JP" altLang="en-US" sz="1800" dirty="0"/>
              <a:t>下降同様に先ずは入力の登録です</a:t>
            </a:r>
            <a:endParaRPr lang="en-US" altLang="ja-JP" sz="1800" dirty="0"/>
          </a:p>
          <a:p>
            <a:pPr marL="0" indent="0">
              <a:buNone/>
            </a:pPr>
            <a:endParaRPr lang="en-US" altLang="ja-JP" sz="1800" dirty="0"/>
          </a:p>
          <a:p>
            <a:pPr marL="0" indent="0">
              <a:buNone/>
            </a:pPr>
            <a:r>
              <a:rPr lang="ja-JP" altLang="en-US" sz="1800" dirty="0"/>
              <a:t>プロジェクト設定を開いて</a:t>
            </a:r>
            <a:endParaRPr lang="en-US" altLang="ja-JP" sz="1800" dirty="0"/>
          </a:p>
          <a:p>
            <a:pPr marL="0" indent="0">
              <a:buNone/>
            </a:pPr>
            <a:r>
              <a:rPr lang="ja-JP" altLang="en-US" sz="1800" dirty="0"/>
              <a:t>インプットのアクションマッピングに</a:t>
            </a:r>
            <a:r>
              <a:rPr lang="en-US" altLang="ja-JP" sz="1800" dirty="0"/>
              <a:t>Fire</a:t>
            </a:r>
            <a:r>
              <a:rPr lang="ja-JP" altLang="en-US" sz="1800" dirty="0"/>
              <a:t>を追加します</a:t>
            </a:r>
            <a:endParaRPr lang="en-US" altLang="ja-JP" sz="1800" dirty="0"/>
          </a:p>
          <a:p>
            <a:pPr marL="0" indent="0">
              <a:buNone/>
            </a:pPr>
            <a:endParaRPr lang="en-US" altLang="ja-JP" sz="1800" dirty="0"/>
          </a:p>
          <a:p>
            <a:pPr marL="0" indent="0">
              <a:buNone/>
            </a:pPr>
            <a:r>
              <a:rPr lang="ja-JP" altLang="en-US" sz="1800" dirty="0"/>
              <a:t>キーはマウスの左ボタンと</a:t>
            </a:r>
            <a:endParaRPr lang="en-US" altLang="ja-JP" sz="1800" dirty="0"/>
          </a:p>
          <a:p>
            <a:pPr marL="0" indent="0">
              <a:buNone/>
            </a:pPr>
            <a:r>
              <a:rPr lang="ja-JP" altLang="en-US" sz="1800" dirty="0"/>
              <a:t>ゲームパッド右トリガーを設定します</a:t>
            </a:r>
            <a:endParaRPr lang="en-US" altLang="ja-JP" sz="1800" dirty="0"/>
          </a:p>
        </p:txBody>
      </p:sp>
      <p:pic>
        <p:nvPicPr>
          <p:cNvPr id="2" name="図 1">
            <a:extLst>
              <a:ext uri="{FF2B5EF4-FFF2-40B4-BE49-F238E27FC236}">
                <a16:creationId xmlns:a16="http://schemas.microsoft.com/office/drawing/2014/main" id="{4DEEFDBB-6AC6-41C6-B129-A36552E5B540}"/>
              </a:ext>
            </a:extLst>
          </p:cNvPr>
          <p:cNvPicPr>
            <a:picLocks noChangeAspect="1"/>
          </p:cNvPicPr>
          <p:nvPr/>
        </p:nvPicPr>
        <p:blipFill>
          <a:blip r:embed="rId2"/>
          <a:stretch>
            <a:fillRect/>
          </a:stretch>
        </p:blipFill>
        <p:spPr>
          <a:xfrm>
            <a:off x="6808561" y="1825625"/>
            <a:ext cx="3248478" cy="1895740"/>
          </a:xfrm>
          <a:prstGeom prst="rect">
            <a:avLst/>
          </a:prstGeom>
        </p:spPr>
      </p:pic>
      <p:pic>
        <p:nvPicPr>
          <p:cNvPr id="6" name="図 5">
            <a:extLst>
              <a:ext uri="{FF2B5EF4-FFF2-40B4-BE49-F238E27FC236}">
                <a16:creationId xmlns:a16="http://schemas.microsoft.com/office/drawing/2014/main" id="{6A16724E-5EE0-4F05-B306-50F85970CAEB}"/>
              </a:ext>
            </a:extLst>
          </p:cNvPr>
          <p:cNvPicPr>
            <a:picLocks noChangeAspect="1"/>
          </p:cNvPicPr>
          <p:nvPr/>
        </p:nvPicPr>
        <p:blipFill>
          <a:blip r:embed="rId3"/>
          <a:stretch>
            <a:fillRect/>
          </a:stretch>
        </p:blipFill>
        <p:spPr>
          <a:xfrm>
            <a:off x="6808561" y="4043065"/>
            <a:ext cx="3400900" cy="2133898"/>
          </a:xfrm>
          <a:prstGeom prst="rect">
            <a:avLst/>
          </a:prstGeom>
        </p:spPr>
      </p:pic>
    </p:spTree>
    <p:extLst>
      <p:ext uri="{BB962C8B-B14F-4D97-AF65-F5344CB8AC3E}">
        <p14:creationId xmlns:p14="http://schemas.microsoft.com/office/powerpoint/2010/main" val="2754095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a:t>
            </a:r>
            <a:r>
              <a:rPr lang="en-US" altLang="ja-JP" sz="1800" dirty="0" err="1"/>
              <a:t>ThirdPersonChracter</a:t>
            </a:r>
            <a:r>
              <a:rPr lang="ja-JP" altLang="en-US" sz="1800" dirty="0"/>
              <a:t>の</a:t>
            </a:r>
            <a:r>
              <a:rPr lang="en-US" altLang="ja-JP" sz="1800" dirty="0"/>
              <a:t>Blueprint</a:t>
            </a:r>
            <a:r>
              <a:rPr lang="ja-JP" altLang="en-US" sz="1800" dirty="0"/>
              <a:t>を開いて</a:t>
            </a:r>
            <a:endParaRPr lang="en-US" altLang="ja-JP" sz="1800" dirty="0"/>
          </a:p>
          <a:p>
            <a:pPr marL="0" indent="0">
              <a:buNone/>
            </a:pPr>
            <a:r>
              <a:rPr lang="ja-JP" altLang="en-US" sz="1800" dirty="0"/>
              <a:t>弾を撃つ処理を組んでいきます</a:t>
            </a:r>
            <a:endParaRPr lang="en-US" altLang="ja-JP" sz="1800" dirty="0"/>
          </a:p>
          <a:p>
            <a:pPr marL="0" indent="0">
              <a:buNone/>
            </a:pPr>
            <a:endParaRPr lang="en-US" altLang="ja-JP" sz="1800" dirty="0"/>
          </a:p>
          <a:p>
            <a:pPr marL="0" indent="0">
              <a:buNone/>
            </a:pPr>
            <a:r>
              <a:rPr lang="ja-JP" altLang="en-US" sz="1800" dirty="0"/>
              <a:t>入力を受け取る</a:t>
            </a:r>
            <a:r>
              <a:rPr lang="en-US" altLang="ja-JP" sz="1800" dirty="0"/>
              <a:t>Fire</a:t>
            </a:r>
            <a:r>
              <a:rPr lang="ja-JP" altLang="en-US" sz="1800" dirty="0"/>
              <a:t>と</a:t>
            </a:r>
            <a:endParaRPr lang="en-US" altLang="ja-JP" sz="1800" dirty="0"/>
          </a:p>
          <a:p>
            <a:pPr marL="0" indent="0">
              <a:buNone/>
            </a:pPr>
            <a:r>
              <a:rPr lang="en-US" altLang="ja-JP" sz="1800" dirty="0"/>
              <a:t>Spawn Actor from Class</a:t>
            </a:r>
            <a:r>
              <a:rPr lang="ja-JP" altLang="en-US" sz="1800" dirty="0"/>
              <a:t>が主に使うノードです</a:t>
            </a:r>
            <a:endParaRPr lang="en-US" altLang="ja-JP" sz="1800" dirty="0"/>
          </a:p>
          <a:p>
            <a:pPr marL="0" indent="0">
              <a:buNone/>
            </a:pPr>
            <a:endParaRPr lang="en-US" altLang="ja-JP" sz="1800" dirty="0"/>
          </a:p>
          <a:p>
            <a:pPr marL="0" indent="0">
              <a:buNone/>
            </a:pPr>
            <a:r>
              <a:rPr lang="en-US" altLang="ja-JP" sz="1800" dirty="0"/>
              <a:t>Spawn Transform</a:t>
            </a:r>
            <a:r>
              <a:rPr lang="ja-JP" altLang="en-US" sz="1800" dirty="0"/>
              <a:t>の上で右クリックして</a:t>
            </a:r>
            <a:endParaRPr lang="en-US" altLang="ja-JP" sz="1800" dirty="0"/>
          </a:p>
          <a:p>
            <a:pPr marL="0" indent="0">
              <a:buNone/>
            </a:pPr>
            <a:r>
              <a:rPr lang="ja-JP" altLang="en-US" sz="1800" dirty="0"/>
              <a:t>構造体ピンを分割を選択します</a:t>
            </a:r>
            <a:endParaRPr lang="en-US" altLang="ja-JP" sz="1800" dirty="0"/>
          </a:p>
        </p:txBody>
      </p:sp>
      <p:pic>
        <p:nvPicPr>
          <p:cNvPr id="10" name="図 9">
            <a:extLst>
              <a:ext uri="{FF2B5EF4-FFF2-40B4-BE49-F238E27FC236}">
                <a16:creationId xmlns:a16="http://schemas.microsoft.com/office/drawing/2014/main" id="{2C13DC76-5BFC-44BB-A59B-172A28F4830A}"/>
              </a:ext>
            </a:extLst>
          </p:cNvPr>
          <p:cNvPicPr>
            <a:picLocks noChangeAspect="1"/>
          </p:cNvPicPr>
          <p:nvPr/>
        </p:nvPicPr>
        <p:blipFill>
          <a:blip r:embed="rId2"/>
          <a:stretch>
            <a:fillRect/>
          </a:stretch>
        </p:blipFill>
        <p:spPr>
          <a:xfrm>
            <a:off x="6096001" y="1825625"/>
            <a:ext cx="5257800" cy="1937084"/>
          </a:xfrm>
          <a:prstGeom prst="rect">
            <a:avLst/>
          </a:prstGeom>
        </p:spPr>
      </p:pic>
      <p:pic>
        <p:nvPicPr>
          <p:cNvPr id="11" name="図 10">
            <a:extLst>
              <a:ext uri="{FF2B5EF4-FFF2-40B4-BE49-F238E27FC236}">
                <a16:creationId xmlns:a16="http://schemas.microsoft.com/office/drawing/2014/main" id="{1D083707-49AD-441E-9A5D-C751324A1C0A}"/>
              </a:ext>
            </a:extLst>
          </p:cNvPr>
          <p:cNvPicPr>
            <a:picLocks noChangeAspect="1"/>
          </p:cNvPicPr>
          <p:nvPr/>
        </p:nvPicPr>
        <p:blipFill>
          <a:blip r:embed="rId3"/>
          <a:stretch>
            <a:fillRect/>
          </a:stretch>
        </p:blipFill>
        <p:spPr>
          <a:xfrm>
            <a:off x="6096000" y="4362487"/>
            <a:ext cx="2591099" cy="1814476"/>
          </a:xfrm>
          <a:prstGeom prst="rect">
            <a:avLst/>
          </a:prstGeom>
        </p:spPr>
      </p:pic>
    </p:spTree>
    <p:extLst>
      <p:ext uri="{BB962C8B-B14F-4D97-AF65-F5344CB8AC3E}">
        <p14:creationId xmlns:p14="http://schemas.microsoft.com/office/powerpoint/2010/main" val="362061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構造体を分割したあとは</a:t>
            </a:r>
            <a:endParaRPr lang="en-US" altLang="ja-JP" sz="1800" dirty="0"/>
          </a:p>
          <a:p>
            <a:pPr marL="0" indent="0">
              <a:buNone/>
            </a:pPr>
            <a:r>
              <a:rPr lang="en-US" altLang="ja-JP" sz="1800" dirty="0"/>
              <a:t>Spawn Transform Location</a:t>
            </a:r>
            <a:r>
              <a:rPr lang="ja-JP" altLang="en-US" sz="1800" dirty="0"/>
              <a:t>に</a:t>
            </a:r>
            <a:endParaRPr lang="en-US" altLang="ja-JP" sz="1800" dirty="0"/>
          </a:p>
          <a:p>
            <a:pPr marL="0" indent="0">
              <a:buNone/>
            </a:pPr>
            <a:r>
              <a:rPr lang="en-US" altLang="ja-JP" sz="1800" dirty="0"/>
              <a:t>  Get Actor Location </a:t>
            </a:r>
            <a:r>
              <a:rPr lang="ja-JP" altLang="en-US" sz="1800" dirty="0"/>
              <a:t>を繋ぎ</a:t>
            </a:r>
            <a:endParaRPr lang="en-US" altLang="ja-JP" sz="1800" dirty="0"/>
          </a:p>
          <a:p>
            <a:pPr marL="0" indent="0">
              <a:buNone/>
            </a:pPr>
            <a:r>
              <a:rPr lang="en-US" altLang="ja-JP" sz="1800" dirty="0"/>
              <a:t>Spawn Transform Rotation</a:t>
            </a:r>
            <a:r>
              <a:rPr lang="ja-JP" altLang="en-US" sz="1800" dirty="0"/>
              <a:t>に</a:t>
            </a:r>
            <a:endParaRPr lang="en-US" altLang="ja-JP" sz="1800" dirty="0"/>
          </a:p>
          <a:p>
            <a:pPr marL="0" indent="0">
              <a:buNone/>
            </a:pPr>
            <a:r>
              <a:rPr lang="en-US" altLang="ja-JP" sz="1800" dirty="0"/>
              <a:t>  Get Actor Rotation </a:t>
            </a:r>
            <a:r>
              <a:rPr lang="ja-JP" altLang="en-US" sz="1800" dirty="0"/>
              <a:t>を繋ぎます</a:t>
            </a:r>
            <a:endParaRPr lang="en-US" altLang="ja-JP" sz="1800" dirty="0"/>
          </a:p>
          <a:p>
            <a:pPr marL="0" indent="0">
              <a:buNone/>
            </a:pPr>
            <a:endParaRPr lang="en-US" altLang="ja-JP" sz="1800" dirty="0"/>
          </a:p>
          <a:p>
            <a:pPr marL="0" indent="0">
              <a:buNone/>
            </a:pPr>
            <a:r>
              <a:rPr lang="ja-JP" altLang="en-US" sz="1800" dirty="0"/>
              <a:t>クラスを選択から</a:t>
            </a:r>
            <a:r>
              <a:rPr lang="en-US" altLang="ja-JP" sz="1800" dirty="0" err="1"/>
              <a:t>BP_PlayerBullet</a:t>
            </a:r>
            <a:r>
              <a:rPr lang="ja-JP" altLang="en-US" sz="1800" dirty="0"/>
              <a:t>を選択します</a:t>
            </a:r>
            <a:endParaRPr lang="en-US" altLang="ja-JP" sz="1800" dirty="0"/>
          </a:p>
          <a:p>
            <a:pPr marL="0" indent="0">
              <a:buNone/>
            </a:pPr>
            <a:endParaRPr lang="en-US" altLang="ja-JP" sz="1800" dirty="0"/>
          </a:p>
          <a:p>
            <a:pPr marL="0" indent="0">
              <a:buNone/>
            </a:pPr>
            <a:r>
              <a:rPr lang="ja-JP" altLang="en-US" sz="1800" dirty="0"/>
              <a:t>これで左クリックもしくは</a:t>
            </a:r>
            <a:endParaRPr lang="en-US" altLang="ja-JP" sz="1800" dirty="0"/>
          </a:p>
          <a:p>
            <a:pPr marL="0" indent="0">
              <a:buNone/>
            </a:pPr>
            <a:r>
              <a:rPr lang="en-US" altLang="ja-JP" sz="1800" dirty="0"/>
              <a:t>Xbox</a:t>
            </a:r>
            <a:r>
              <a:rPr lang="ja-JP" altLang="en-US" sz="1800" dirty="0"/>
              <a:t>コントローラーの</a:t>
            </a:r>
            <a:r>
              <a:rPr lang="en-US" altLang="ja-JP" sz="1800" dirty="0"/>
              <a:t>RT</a:t>
            </a:r>
            <a:r>
              <a:rPr lang="ja-JP" altLang="en-US" sz="1800" dirty="0"/>
              <a:t>で弾が出ます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DC705B40-18D3-4358-9552-D5C484EF38CB}"/>
              </a:ext>
            </a:extLst>
          </p:cNvPr>
          <p:cNvPicPr>
            <a:picLocks noChangeAspect="1"/>
          </p:cNvPicPr>
          <p:nvPr/>
        </p:nvPicPr>
        <p:blipFill>
          <a:blip r:embed="rId2"/>
          <a:stretch>
            <a:fillRect/>
          </a:stretch>
        </p:blipFill>
        <p:spPr>
          <a:xfrm>
            <a:off x="6108711" y="4156364"/>
            <a:ext cx="2621192" cy="2000384"/>
          </a:xfrm>
          <a:prstGeom prst="rect">
            <a:avLst/>
          </a:prstGeom>
        </p:spPr>
      </p:pic>
      <p:pic>
        <p:nvPicPr>
          <p:cNvPr id="3" name="図 2">
            <a:extLst>
              <a:ext uri="{FF2B5EF4-FFF2-40B4-BE49-F238E27FC236}">
                <a16:creationId xmlns:a16="http://schemas.microsoft.com/office/drawing/2014/main" id="{00DBE39D-2CAB-4FE5-804D-3D0F94DBB68A}"/>
              </a:ext>
            </a:extLst>
          </p:cNvPr>
          <p:cNvPicPr>
            <a:picLocks noChangeAspect="1"/>
          </p:cNvPicPr>
          <p:nvPr/>
        </p:nvPicPr>
        <p:blipFill>
          <a:blip r:embed="rId3"/>
          <a:stretch>
            <a:fillRect/>
          </a:stretch>
        </p:blipFill>
        <p:spPr>
          <a:xfrm>
            <a:off x="6096000" y="1825625"/>
            <a:ext cx="3135114" cy="1548273"/>
          </a:xfrm>
          <a:prstGeom prst="rect">
            <a:avLst/>
          </a:prstGeom>
        </p:spPr>
      </p:pic>
    </p:spTree>
    <p:extLst>
      <p:ext uri="{BB962C8B-B14F-4D97-AF65-F5344CB8AC3E}">
        <p14:creationId xmlns:p14="http://schemas.microsoft.com/office/powerpoint/2010/main" val="391934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A6F5F-0F94-41E9-9B72-0C3545A0444E}"/>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3" name="コンテンツ プレースホルダー 2">
            <a:extLst>
              <a:ext uri="{FF2B5EF4-FFF2-40B4-BE49-F238E27FC236}">
                <a16:creationId xmlns:a16="http://schemas.microsoft.com/office/drawing/2014/main" id="{E8E63F41-4656-43BE-B2ED-6E4A5B0F8CC6}"/>
              </a:ext>
            </a:extLst>
          </p:cNvPr>
          <p:cNvSpPr>
            <a:spLocks noGrp="1"/>
          </p:cNvSpPr>
          <p:nvPr>
            <p:ph idx="1"/>
          </p:nvPr>
        </p:nvSpPr>
        <p:spPr>
          <a:xfrm>
            <a:off x="838200" y="1825624"/>
            <a:ext cx="10515600" cy="4530725"/>
          </a:xfrm>
        </p:spPr>
        <p:txBody>
          <a:bodyPr>
            <a:normAutofit/>
          </a:bodyPr>
          <a:lstStyle/>
          <a:p>
            <a:pPr marL="0" indent="0">
              <a:buNone/>
            </a:pPr>
            <a:r>
              <a:rPr lang="en-US" altLang="ja-JP" sz="2400" dirty="0"/>
              <a:t>UE4</a:t>
            </a:r>
            <a:r>
              <a:rPr lang="ja-JP" altLang="en-US" sz="2400" dirty="0"/>
              <a:t>の</a:t>
            </a:r>
            <a:r>
              <a:rPr lang="en-US" altLang="ja-JP" sz="2400" dirty="0"/>
              <a:t>Launcher</a:t>
            </a:r>
            <a:r>
              <a:rPr lang="ja-JP" altLang="en-US" sz="2400" dirty="0"/>
              <a:t>を起動して</a:t>
            </a:r>
            <a:r>
              <a:rPr lang="en-US" altLang="ja-JP" sz="2400" dirty="0"/>
              <a:t>UE4 Editor</a:t>
            </a:r>
            <a:r>
              <a:rPr lang="ja-JP" altLang="en-US" sz="2400" dirty="0"/>
              <a:t>を起動する</a:t>
            </a:r>
            <a:endParaRPr lang="en-US" altLang="ja-JP" sz="2400" dirty="0"/>
          </a:p>
          <a:p>
            <a:pPr marL="0" indent="0">
              <a:buNone/>
            </a:pPr>
            <a:endParaRPr lang="en-US" altLang="ja-JP" sz="2400" dirty="0"/>
          </a:p>
        </p:txBody>
      </p:sp>
      <p:pic>
        <p:nvPicPr>
          <p:cNvPr id="8" name="図 7" descr="時計, メーター が含まれている画像&#10;&#10;自動的に生成された説明">
            <a:extLst>
              <a:ext uri="{FF2B5EF4-FFF2-40B4-BE49-F238E27FC236}">
                <a16:creationId xmlns:a16="http://schemas.microsoft.com/office/drawing/2014/main" id="{BC28E548-4ADB-47CF-8801-214D04957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50554"/>
            <a:ext cx="2248214" cy="3905795"/>
          </a:xfrm>
          <a:prstGeom prst="rect">
            <a:avLst/>
          </a:prstGeom>
        </p:spPr>
      </p:pic>
      <p:pic>
        <p:nvPicPr>
          <p:cNvPr id="10" name="図 9" descr="ブラック が含まれている画像&#10;&#10;自動的に生成された説明">
            <a:extLst>
              <a:ext uri="{FF2B5EF4-FFF2-40B4-BE49-F238E27FC236}">
                <a16:creationId xmlns:a16="http://schemas.microsoft.com/office/drawing/2014/main" id="{13B3D4E0-6872-465D-9C5C-3C8FBDE99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549" y="3429000"/>
            <a:ext cx="6735115" cy="2915057"/>
          </a:xfrm>
          <a:prstGeom prst="rect">
            <a:avLst/>
          </a:prstGeom>
        </p:spPr>
      </p:pic>
    </p:spTree>
    <p:extLst>
      <p:ext uri="{BB962C8B-B14F-4D97-AF65-F5344CB8AC3E}">
        <p14:creationId xmlns:p14="http://schemas.microsoft.com/office/powerpoint/2010/main" val="3473988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続いて弾の連射対応をします</a:t>
            </a:r>
            <a:endParaRPr lang="en-US" altLang="ja-JP" sz="1800" dirty="0"/>
          </a:p>
          <a:p>
            <a:pPr marL="0" indent="0">
              <a:buNone/>
            </a:pPr>
            <a:r>
              <a:rPr lang="ja-JP" altLang="en-US" sz="1800" dirty="0"/>
              <a:t>方法にはいくつかあって</a:t>
            </a:r>
            <a:r>
              <a:rPr lang="en-US" altLang="ja-JP" sz="1800" dirty="0"/>
              <a:t>Tick, Gate,</a:t>
            </a:r>
            <a:r>
              <a:rPr lang="ja-JP" altLang="en-US" sz="1800" dirty="0"/>
              <a:t> </a:t>
            </a:r>
            <a:r>
              <a:rPr lang="en-US" altLang="ja-JP" sz="1800" dirty="0"/>
              <a:t>Timer</a:t>
            </a:r>
            <a:r>
              <a:rPr lang="ja-JP" altLang="en-US" sz="1800" dirty="0"/>
              <a:t>等色々あります</a:t>
            </a:r>
            <a:endParaRPr lang="en-US" altLang="ja-JP" sz="1800" dirty="0"/>
          </a:p>
          <a:p>
            <a:pPr marL="0" indent="0">
              <a:buNone/>
            </a:pPr>
            <a:r>
              <a:rPr lang="ja-JP" altLang="en-US" sz="1800" dirty="0"/>
              <a:t>今回は「</a:t>
            </a:r>
            <a:r>
              <a:rPr lang="en-US" altLang="ja-JP" sz="1800" dirty="0"/>
              <a:t>Set Timer by Event</a:t>
            </a:r>
            <a:r>
              <a:rPr lang="ja-JP" altLang="en-US" sz="1800" dirty="0"/>
              <a:t>」を使用します</a:t>
            </a:r>
            <a:endParaRPr lang="en-US" altLang="ja-JP" sz="1800" dirty="0"/>
          </a:p>
          <a:p>
            <a:pPr marL="0" indent="0">
              <a:buNone/>
            </a:pPr>
            <a:r>
              <a:rPr lang="ja-JP" altLang="en-US" sz="1800" dirty="0"/>
              <a:t>プログラマ向けにいうとタイマーでのデリゲート実行です</a:t>
            </a:r>
            <a:endParaRPr lang="en-US" altLang="ja-JP" sz="1800" dirty="0"/>
          </a:p>
          <a:p>
            <a:pPr marL="0" indent="0">
              <a:buNone/>
            </a:pPr>
            <a:endParaRPr lang="en-US" altLang="ja-JP" sz="1800" dirty="0"/>
          </a:p>
          <a:p>
            <a:pPr marL="0" indent="0">
              <a:buNone/>
            </a:pPr>
            <a:r>
              <a:rPr lang="en-US" altLang="ja-JP" sz="1800" dirty="0"/>
              <a:t>Time</a:t>
            </a:r>
            <a:r>
              <a:rPr lang="ja-JP" altLang="en-US" sz="1800" dirty="0"/>
              <a:t>に</a:t>
            </a:r>
            <a:r>
              <a:rPr lang="en-US" altLang="ja-JP" sz="1800" dirty="0"/>
              <a:t>0.5</a:t>
            </a:r>
            <a:r>
              <a:rPr lang="ja-JP" altLang="en-US" sz="1800" dirty="0"/>
              <a:t>を入れて</a:t>
            </a:r>
            <a:endParaRPr lang="en-US" altLang="ja-JP" sz="1800" dirty="0"/>
          </a:p>
          <a:p>
            <a:pPr marL="0" indent="0">
              <a:buNone/>
            </a:pPr>
            <a:r>
              <a:rPr lang="en-US" altLang="ja-JP" sz="1800" dirty="0"/>
              <a:t>Looping</a:t>
            </a:r>
            <a:r>
              <a:rPr lang="ja-JP" altLang="en-US" sz="1800" dirty="0"/>
              <a:t>にチェックを入れて</a:t>
            </a:r>
            <a:endParaRPr lang="en-US" altLang="ja-JP" sz="1800" dirty="0"/>
          </a:p>
          <a:p>
            <a:pPr marL="0" indent="0">
              <a:buNone/>
            </a:pPr>
            <a:r>
              <a:rPr lang="en-US" altLang="ja-JP" sz="1800" dirty="0"/>
              <a:t>Event</a:t>
            </a:r>
            <a:r>
              <a:rPr lang="ja-JP" altLang="en-US" sz="1800" dirty="0"/>
              <a:t>から </a:t>
            </a:r>
            <a:r>
              <a:rPr lang="en-US" altLang="ja-JP" sz="1800" dirty="0"/>
              <a:t>Add Custom Event</a:t>
            </a:r>
            <a:r>
              <a:rPr lang="ja-JP" altLang="en-US" sz="1800" dirty="0"/>
              <a:t>を作成します</a:t>
            </a:r>
            <a:endParaRPr lang="en-US" altLang="ja-JP" sz="1800" dirty="0"/>
          </a:p>
          <a:p>
            <a:pPr marL="0" indent="0">
              <a:buNone/>
            </a:pPr>
            <a:endParaRPr lang="en-US" altLang="ja-JP" sz="1800" dirty="0"/>
          </a:p>
          <a:p>
            <a:pPr marL="0" indent="0">
              <a:buNone/>
            </a:pPr>
            <a:endParaRPr lang="en-US" altLang="ja-JP" sz="1800" dirty="0"/>
          </a:p>
          <a:p>
            <a:pPr marL="0" indent="0">
              <a:buNone/>
            </a:pPr>
            <a:endParaRPr lang="en-US" altLang="ja-JP" sz="1800" dirty="0"/>
          </a:p>
        </p:txBody>
      </p:sp>
      <p:pic>
        <p:nvPicPr>
          <p:cNvPr id="7" name="図 6">
            <a:extLst>
              <a:ext uri="{FF2B5EF4-FFF2-40B4-BE49-F238E27FC236}">
                <a16:creationId xmlns:a16="http://schemas.microsoft.com/office/drawing/2014/main" id="{E81B6A8F-1682-464B-A267-F0094627AF25}"/>
              </a:ext>
            </a:extLst>
          </p:cNvPr>
          <p:cNvPicPr>
            <a:picLocks noChangeAspect="1"/>
          </p:cNvPicPr>
          <p:nvPr/>
        </p:nvPicPr>
        <p:blipFill>
          <a:blip r:embed="rId2"/>
          <a:stretch>
            <a:fillRect/>
          </a:stretch>
        </p:blipFill>
        <p:spPr>
          <a:xfrm>
            <a:off x="7545070" y="1825625"/>
            <a:ext cx="2495898" cy="1924319"/>
          </a:xfrm>
          <a:prstGeom prst="rect">
            <a:avLst/>
          </a:prstGeom>
        </p:spPr>
      </p:pic>
      <p:pic>
        <p:nvPicPr>
          <p:cNvPr id="2" name="図 1">
            <a:extLst>
              <a:ext uri="{FF2B5EF4-FFF2-40B4-BE49-F238E27FC236}">
                <a16:creationId xmlns:a16="http://schemas.microsoft.com/office/drawing/2014/main" id="{C2FE534A-233B-45A4-9E09-5AF4AD842751}"/>
              </a:ext>
            </a:extLst>
          </p:cNvPr>
          <p:cNvPicPr>
            <a:picLocks noChangeAspect="1"/>
          </p:cNvPicPr>
          <p:nvPr/>
        </p:nvPicPr>
        <p:blipFill>
          <a:blip r:embed="rId3"/>
          <a:stretch>
            <a:fillRect/>
          </a:stretch>
        </p:blipFill>
        <p:spPr>
          <a:xfrm>
            <a:off x="7545070" y="4137962"/>
            <a:ext cx="2772782" cy="2039001"/>
          </a:xfrm>
          <a:prstGeom prst="rect">
            <a:avLst/>
          </a:prstGeom>
        </p:spPr>
      </p:pic>
    </p:spTree>
    <p:extLst>
      <p:ext uri="{BB962C8B-B14F-4D97-AF65-F5344CB8AC3E}">
        <p14:creationId xmlns:p14="http://schemas.microsoft.com/office/powerpoint/2010/main" val="13099696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作成した</a:t>
            </a:r>
            <a:r>
              <a:rPr lang="en-US" altLang="ja-JP" sz="1800" dirty="0" err="1"/>
              <a:t>CustomEvent</a:t>
            </a:r>
            <a:r>
              <a:rPr lang="ja-JP" altLang="en-US" sz="1800" dirty="0"/>
              <a:t>には</a:t>
            </a:r>
            <a:r>
              <a:rPr lang="en-US" altLang="ja-JP" sz="1800" dirty="0" err="1"/>
              <a:t>LoopFire</a:t>
            </a:r>
            <a:r>
              <a:rPr lang="ja-JP" altLang="en-US" sz="1800" dirty="0"/>
              <a:t>と名付け</a:t>
            </a:r>
            <a:endParaRPr lang="en-US" altLang="ja-JP" sz="1800" dirty="0"/>
          </a:p>
          <a:p>
            <a:pPr marL="0" indent="0">
              <a:buNone/>
            </a:pPr>
            <a:r>
              <a:rPr lang="ja-JP" altLang="en-US" sz="1800" dirty="0"/>
              <a:t>図のように繋ぎ直します</a:t>
            </a:r>
            <a:endParaRPr lang="en-US" altLang="ja-JP" sz="1800" dirty="0"/>
          </a:p>
          <a:p>
            <a:pPr marL="0" indent="0">
              <a:buNone/>
            </a:pPr>
            <a:endParaRPr lang="en-US" altLang="ja-JP" sz="1800" dirty="0"/>
          </a:p>
          <a:p>
            <a:pPr marL="0" indent="0">
              <a:buNone/>
            </a:pPr>
            <a:r>
              <a:rPr lang="ja-JP" altLang="en-US" sz="1800" dirty="0"/>
              <a:t>これでキーを押してる間</a:t>
            </a:r>
            <a:endParaRPr lang="en-US" altLang="ja-JP" sz="1800" dirty="0"/>
          </a:p>
          <a:p>
            <a:pPr marL="0" indent="0">
              <a:buNone/>
            </a:pPr>
            <a:r>
              <a:rPr lang="en-US" altLang="ja-JP" sz="1800" dirty="0"/>
              <a:t>0.5</a:t>
            </a:r>
            <a:r>
              <a:rPr lang="ja-JP" altLang="en-US" sz="1800" dirty="0"/>
              <a:t>秒毎に弾が出ますが</a:t>
            </a:r>
            <a:endParaRPr lang="en-US" altLang="ja-JP" sz="1800" dirty="0"/>
          </a:p>
          <a:p>
            <a:pPr marL="0" indent="0">
              <a:buNone/>
            </a:pPr>
            <a:r>
              <a:rPr lang="en-US" altLang="ja-JP" sz="1800" dirty="0"/>
              <a:t>2</a:t>
            </a:r>
            <a:r>
              <a:rPr lang="ja-JP" altLang="en-US" sz="1800" dirty="0"/>
              <a:t>つ問題があります</a:t>
            </a:r>
            <a:endParaRPr lang="en-US" altLang="ja-JP" sz="1800" dirty="0"/>
          </a:p>
          <a:p>
            <a:pPr marL="0" indent="0">
              <a:buNone/>
            </a:pPr>
            <a:endParaRPr lang="en-US" altLang="ja-JP" sz="1800" dirty="0"/>
          </a:p>
          <a:p>
            <a:pPr marL="0" indent="0">
              <a:buNone/>
            </a:pPr>
            <a:r>
              <a:rPr lang="en-US" altLang="ja-JP" sz="1800" dirty="0"/>
              <a:t>1. </a:t>
            </a:r>
            <a:r>
              <a:rPr lang="ja-JP" altLang="en-US" sz="1800" dirty="0"/>
              <a:t>キーを押した直後には撃たれない</a:t>
            </a:r>
            <a:endParaRPr lang="en-US" altLang="ja-JP" sz="1800" dirty="0"/>
          </a:p>
          <a:p>
            <a:pPr marL="0" indent="0">
              <a:buNone/>
            </a:pPr>
            <a:r>
              <a:rPr lang="en-US" altLang="ja-JP" sz="1800" dirty="0"/>
              <a:t>2. </a:t>
            </a:r>
            <a:r>
              <a:rPr lang="ja-JP" altLang="en-US" sz="1800" dirty="0"/>
              <a:t>キーを離しても勝手に発射されてしまう</a:t>
            </a:r>
            <a:endParaRPr lang="en-US" altLang="ja-JP" sz="1800" dirty="0"/>
          </a:p>
          <a:p>
            <a:pPr marL="0" indent="0">
              <a:buNone/>
            </a:pPr>
            <a:r>
              <a:rPr lang="ja-JP" altLang="en-US" sz="1800" dirty="0"/>
              <a:t>次のページから修正していきます</a:t>
            </a:r>
            <a:endParaRPr lang="en-US" altLang="ja-JP" sz="1800" dirty="0"/>
          </a:p>
        </p:txBody>
      </p:sp>
      <p:pic>
        <p:nvPicPr>
          <p:cNvPr id="9" name="図 8">
            <a:extLst>
              <a:ext uri="{FF2B5EF4-FFF2-40B4-BE49-F238E27FC236}">
                <a16:creationId xmlns:a16="http://schemas.microsoft.com/office/drawing/2014/main" id="{BA8E9685-6B4A-4908-960A-61018ADE527D}"/>
              </a:ext>
            </a:extLst>
          </p:cNvPr>
          <p:cNvPicPr>
            <a:picLocks noChangeAspect="1"/>
          </p:cNvPicPr>
          <p:nvPr/>
        </p:nvPicPr>
        <p:blipFill>
          <a:blip r:embed="rId2"/>
          <a:stretch>
            <a:fillRect/>
          </a:stretch>
        </p:blipFill>
        <p:spPr>
          <a:xfrm>
            <a:off x="5698836" y="1997861"/>
            <a:ext cx="5654964" cy="4179102"/>
          </a:xfrm>
          <a:prstGeom prst="rect">
            <a:avLst/>
          </a:prstGeom>
        </p:spPr>
      </p:pic>
    </p:spTree>
    <p:extLst>
      <p:ext uri="{BB962C8B-B14F-4D97-AF65-F5344CB8AC3E}">
        <p14:creationId xmlns:p14="http://schemas.microsoft.com/office/powerpoint/2010/main" val="2143669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Set Timer by Event</a:t>
            </a:r>
            <a:r>
              <a:rPr lang="ja-JP" altLang="en-US" sz="1800" dirty="0"/>
              <a:t>の</a:t>
            </a:r>
            <a:r>
              <a:rPr lang="en-US" altLang="ja-JP" sz="1800" dirty="0"/>
              <a:t>Return Value</a:t>
            </a:r>
            <a:r>
              <a:rPr lang="ja-JP" altLang="en-US" sz="1800" dirty="0"/>
              <a:t>を右クリックして</a:t>
            </a:r>
            <a:endParaRPr lang="en-US" altLang="ja-JP" sz="1800" dirty="0"/>
          </a:p>
          <a:p>
            <a:pPr marL="0" indent="0">
              <a:buNone/>
            </a:pPr>
            <a:r>
              <a:rPr lang="ja-JP" altLang="en-US" sz="1800" dirty="0"/>
              <a:t>変数へ昇格して</a:t>
            </a:r>
            <a:r>
              <a:rPr lang="en-US" altLang="ja-JP" sz="1800" dirty="0" err="1"/>
              <a:t>FireTimerHandle</a:t>
            </a:r>
            <a:r>
              <a:rPr lang="ja-JP" altLang="en-US" sz="1800" dirty="0"/>
              <a:t>と名付けます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C831C84E-D8F1-4E33-BECD-E08F9B7399F8}"/>
              </a:ext>
            </a:extLst>
          </p:cNvPr>
          <p:cNvPicPr>
            <a:picLocks noChangeAspect="1"/>
          </p:cNvPicPr>
          <p:nvPr/>
        </p:nvPicPr>
        <p:blipFill>
          <a:blip r:embed="rId2"/>
          <a:stretch>
            <a:fillRect/>
          </a:stretch>
        </p:blipFill>
        <p:spPr>
          <a:xfrm>
            <a:off x="811962" y="3429000"/>
            <a:ext cx="3286584" cy="1962424"/>
          </a:xfrm>
          <a:prstGeom prst="rect">
            <a:avLst/>
          </a:prstGeom>
        </p:spPr>
      </p:pic>
      <p:pic>
        <p:nvPicPr>
          <p:cNvPr id="3" name="図 2">
            <a:extLst>
              <a:ext uri="{FF2B5EF4-FFF2-40B4-BE49-F238E27FC236}">
                <a16:creationId xmlns:a16="http://schemas.microsoft.com/office/drawing/2014/main" id="{27181D37-D1D7-440B-9C41-C42AFD186F7B}"/>
              </a:ext>
            </a:extLst>
          </p:cNvPr>
          <p:cNvPicPr>
            <a:picLocks noChangeAspect="1"/>
          </p:cNvPicPr>
          <p:nvPr/>
        </p:nvPicPr>
        <p:blipFill>
          <a:blip r:embed="rId3"/>
          <a:stretch>
            <a:fillRect/>
          </a:stretch>
        </p:blipFill>
        <p:spPr>
          <a:xfrm>
            <a:off x="4655908" y="3429000"/>
            <a:ext cx="4553585" cy="1857634"/>
          </a:xfrm>
          <a:prstGeom prst="rect">
            <a:avLst/>
          </a:prstGeom>
        </p:spPr>
      </p:pic>
    </p:spTree>
    <p:extLst>
      <p:ext uri="{BB962C8B-B14F-4D97-AF65-F5344CB8AC3E}">
        <p14:creationId xmlns:p14="http://schemas.microsoft.com/office/powerpoint/2010/main" val="19485135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左下のマイブループリントの変数から</a:t>
            </a:r>
            <a:endParaRPr lang="en-US" altLang="ja-JP" sz="1800" dirty="0"/>
          </a:p>
          <a:p>
            <a:pPr marL="0" indent="0">
              <a:buNone/>
            </a:pPr>
            <a:r>
              <a:rPr lang="en-US" altLang="ja-JP" sz="1800" dirty="0" err="1"/>
              <a:t>FireTimerHandle</a:t>
            </a:r>
            <a:r>
              <a:rPr lang="ja-JP" altLang="en-US" sz="1800" dirty="0"/>
              <a:t>を</a:t>
            </a:r>
            <a:endParaRPr lang="en-US" altLang="ja-JP" sz="1800" dirty="0"/>
          </a:p>
          <a:p>
            <a:pPr marL="0" indent="0">
              <a:buNone/>
            </a:pPr>
            <a:r>
              <a:rPr lang="en-US" altLang="ja-JP" sz="1800" dirty="0"/>
              <a:t>Ctrl</a:t>
            </a:r>
            <a:r>
              <a:rPr lang="ja-JP" altLang="en-US" sz="1800" dirty="0"/>
              <a:t>を押しながらイベントグラフに</a:t>
            </a:r>
            <a:r>
              <a:rPr lang="en-US" altLang="ja-JP" sz="1800" dirty="0"/>
              <a:t>Drag</a:t>
            </a:r>
            <a:r>
              <a:rPr lang="ja-JP" altLang="en-US" sz="1800" dirty="0"/>
              <a:t>して</a:t>
            </a:r>
            <a:r>
              <a:rPr lang="en-US" altLang="ja-JP" sz="1800" dirty="0"/>
              <a:t>Get</a:t>
            </a:r>
            <a:r>
              <a:rPr lang="ja-JP" altLang="en-US" sz="1800" dirty="0"/>
              <a:t>します</a:t>
            </a:r>
            <a:endParaRPr lang="en-US" altLang="ja-JP" sz="1800" dirty="0"/>
          </a:p>
          <a:p>
            <a:pPr marL="0" indent="0">
              <a:buNone/>
            </a:pPr>
            <a:endParaRPr lang="en-US" altLang="ja-JP" sz="1800" dirty="0"/>
          </a:p>
          <a:p>
            <a:pPr marL="0" indent="0">
              <a:buNone/>
            </a:pPr>
            <a:endParaRPr lang="en-US" altLang="ja-JP" sz="1800" dirty="0"/>
          </a:p>
          <a:p>
            <a:pPr marL="0" indent="0">
              <a:buNone/>
            </a:pPr>
            <a:r>
              <a:rPr lang="ja-JP" altLang="en-US" sz="1800" dirty="0"/>
              <a:t>取得した</a:t>
            </a:r>
            <a:r>
              <a:rPr lang="en-US" altLang="ja-JP" sz="1800" dirty="0"/>
              <a:t>Fire Timer Handle</a:t>
            </a:r>
            <a:r>
              <a:rPr lang="ja-JP" altLang="en-US" sz="1800" dirty="0"/>
              <a:t>から</a:t>
            </a:r>
            <a:endParaRPr lang="en-US" altLang="ja-JP" sz="1800" dirty="0"/>
          </a:p>
          <a:p>
            <a:pPr marL="0" indent="0">
              <a:buNone/>
            </a:pPr>
            <a:r>
              <a:rPr lang="en-US" altLang="ja-JP" sz="1800" dirty="0"/>
              <a:t>Pause Timer by Handle</a:t>
            </a:r>
            <a:r>
              <a:rPr lang="ja-JP" altLang="en-US" sz="1800" dirty="0"/>
              <a:t>を呼び出します</a:t>
            </a:r>
            <a:endParaRPr lang="en-US" altLang="ja-JP" sz="1800" dirty="0"/>
          </a:p>
          <a:p>
            <a:pPr marL="0" indent="0">
              <a:buNone/>
            </a:pPr>
            <a:endParaRPr lang="en-US" altLang="ja-JP" sz="1800" dirty="0"/>
          </a:p>
        </p:txBody>
      </p:sp>
      <p:pic>
        <p:nvPicPr>
          <p:cNvPr id="7" name="図 6">
            <a:extLst>
              <a:ext uri="{FF2B5EF4-FFF2-40B4-BE49-F238E27FC236}">
                <a16:creationId xmlns:a16="http://schemas.microsoft.com/office/drawing/2014/main" id="{2CDB7F2D-AF0D-47EC-A4A1-B14EDF3127C2}"/>
              </a:ext>
            </a:extLst>
          </p:cNvPr>
          <p:cNvPicPr>
            <a:picLocks noChangeAspect="1"/>
          </p:cNvPicPr>
          <p:nvPr/>
        </p:nvPicPr>
        <p:blipFill>
          <a:blip r:embed="rId2"/>
          <a:stretch>
            <a:fillRect/>
          </a:stretch>
        </p:blipFill>
        <p:spPr>
          <a:xfrm>
            <a:off x="6823076" y="1825625"/>
            <a:ext cx="4438650" cy="1743075"/>
          </a:xfrm>
          <a:prstGeom prst="rect">
            <a:avLst/>
          </a:prstGeom>
        </p:spPr>
      </p:pic>
      <p:cxnSp>
        <p:nvCxnSpPr>
          <p:cNvPr id="9" name="直線矢印コネクタ 8">
            <a:extLst>
              <a:ext uri="{FF2B5EF4-FFF2-40B4-BE49-F238E27FC236}">
                <a16:creationId xmlns:a16="http://schemas.microsoft.com/office/drawing/2014/main" id="{5824E03E-6C95-44D5-B33A-00633BE91447}"/>
              </a:ext>
            </a:extLst>
          </p:cNvPr>
          <p:cNvCxnSpPr/>
          <p:nvPr/>
        </p:nvCxnSpPr>
        <p:spPr>
          <a:xfrm flipV="1">
            <a:off x="8502073" y="2761816"/>
            <a:ext cx="1080656" cy="4433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DF458D11-36DB-49D7-B00F-E09CC5ADA7F7}"/>
              </a:ext>
            </a:extLst>
          </p:cNvPr>
          <p:cNvPicPr>
            <a:picLocks noChangeAspect="1"/>
          </p:cNvPicPr>
          <p:nvPr/>
        </p:nvPicPr>
        <p:blipFill>
          <a:blip r:embed="rId3"/>
          <a:stretch>
            <a:fillRect/>
          </a:stretch>
        </p:blipFill>
        <p:spPr>
          <a:xfrm>
            <a:off x="6823076" y="3672635"/>
            <a:ext cx="1724266" cy="657317"/>
          </a:xfrm>
          <a:prstGeom prst="rect">
            <a:avLst/>
          </a:prstGeom>
        </p:spPr>
      </p:pic>
      <p:pic>
        <p:nvPicPr>
          <p:cNvPr id="11" name="図 10">
            <a:extLst>
              <a:ext uri="{FF2B5EF4-FFF2-40B4-BE49-F238E27FC236}">
                <a16:creationId xmlns:a16="http://schemas.microsoft.com/office/drawing/2014/main" id="{2DBCB76A-4BE1-497C-81C9-51F6CA2554CA}"/>
              </a:ext>
            </a:extLst>
          </p:cNvPr>
          <p:cNvPicPr>
            <a:picLocks noChangeAspect="1"/>
          </p:cNvPicPr>
          <p:nvPr/>
        </p:nvPicPr>
        <p:blipFill>
          <a:blip r:embed="rId4"/>
          <a:stretch>
            <a:fillRect/>
          </a:stretch>
        </p:blipFill>
        <p:spPr>
          <a:xfrm>
            <a:off x="6823076" y="4490803"/>
            <a:ext cx="4115374" cy="1686160"/>
          </a:xfrm>
          <a:prstGeom prst="rect">
            <a:avLst/>
          </a:prstGeom>
        </p:spPr>
      </p:pic>
    </p:spTree>
    <p:extLst>
      <p:ext uri="{BB962C8B-B14F-4D97-AF65-F5344CB8AC3E}">
        <p14:creationId xmlns:p14="http://schemas.microsoft.com/office/powerpoint/2010/main" val="2892333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2" name="コンテンツ プレースホルダー 4">
            <a:extLst>
              <a:ext uri="{FF2B5EF4-FFF2-40B4-BE49-F238E27FC236}">
                <a16:creationId xmlns:a16="http://schemas.microsoft.com/office/drawing/2014/main" id="{BC91ABA2-855F-49D8-88C4-F8AB8658DC0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ノードの全体像を図のように繋ぎます</a:t>
            </a:r>
            <a:endParaRPr lang="en-US" altLang="ja-JP" sz="1600" dirty="0"/>
          </a:p>
          <a:p>
            <a:pPr marL="0" indent="0">
              <a:buNone/>
            </a:pPr>
            <a:endParaRPr lang="en-US" altLang="ja-JP" sz="1600" dirty="0"/>
          </a:p>
          <a:p>
            <a:pPr marL="0" indent="0">
              <a:buNone/>
            </a:pPr>
            <a:r>
              <a:rPr lang="ja-JP" altLang="en-US" sz="1600" dirty="0"/>
              <a:t>処理の説明を簡単にすると</a:t>
            </a:r>
            <a:endParaRPr lang="en-US" altLang="ja-JP" sz="1600" dirty="0"/>
          </a:p>
          <a:p>
            <a:pPr marL="0" indent="0">
              <a:buNone/>
            </a:pPr>
            <a:r>
              <a:rPr lang="ja-JP" altLang="en-US" sz="1600" dirty="0"/>
              <a:t>キーを押した時にタイマーの設定と</a:t>
            </a:r>
            <a:endParaRPr lang="en-US" altLang="ja-JP" sz="1600" dirty="0"/>
          </a:p>
          <a:p>
            <a:pPr marL="0" indent="0">
              <a:buNone/>
            </a:pPr>
            <a:r>
              <a:rPr lang="ja-JP" altLang="en-US" sz="1600" dirty="0"/>
              <a:t>弾の発射を行います</a:t>
            </a:r>
            <a:endParaRPr lang="en-US" altLang="ja-JP" sz="1600" dirty="0"/>
          </a:p>
          <a:p>
            <a:pPr marL="0" indent="0">
              <a:buNone/>
            </a:pPr>
            <a:r>
              <a:rPr lang="ja-JP" altLang="en-US" sz="1600" dirty="0"/>
              <a:t>タイマーで</a:t>
            </a:r>
            <a:r>
              <a:rPr lang="en-US" altLang="ja-JP" sz="1600" dirty="0"/>
              <a:t>0.5</a:t>
            </a:r>
            <a:r>
              <a:rPr lang="ja-JP" altLang="en-US" sz="1600" dirty="0"/>
              <a:t>と</a:t>
            </a:r>
            <a:r>
              <a:rPr lang="en-US" altLang="ja-JP" sz="1600" dirty="0"/>
              <a:t>Looping</a:t>
            </a:r>
            <a:r>
              <a:rPr lang="ja-JP" altLang="en-US" sz="1600" dirty="0"/>
              <a:t>が設定されているので</a:t>
            </a:r>
            <a:endParaRPr lang="en-US" altLang="ja-JP" sz="1600" dirty="0"/>
          </a:p>
          <a:p>
            <a:pPr marL="0" indent="0">
              <a:buNone/>
            </a:pPr>
            <a:r>
              <a:rPr lang="en-US" altLang="ja-JP" sz="1600" dirty="0"/>
              <a:t>0.5</a:t>
            </a:r>
            <a:r>
              <a:rPr lang="ja-JP" altLang="en-US" sz="1600" dirty="0"/>
              <a:t>秒毎に</a:t>
            </a:r>
            <a:r>
              <a:rPr lang="en-US" altLang="ja-JP" sz="1600" dirty="0" err="1"/>
              <a:t>LoopFire</a:t>
            </a:r>
            <a:r>
              <a:rPr lang="ja-JP" altLang="en-US" sz="1600" dirty="0"/>
              <a:t>が呼び出され弾を発射</a:t>
            </a:r>
            <a:endParaRPr lang="en-US" altLang="ja-JP" sz="1600" dirty="0"/>
          </a:p>
          <a:p>
            <a:pPr marL="0" indent="0">
              <a:buNone/>
            </a:pPr>
            <a:endParaRPr lang="en-US" altLang="ja-JP" sz="1600" dirty="0"/>
          </a:p>
          <a:p>
            <a:pPr marL="0" indent="0">
              <a:buNone/>
            </a:pPr>
            <a:r>
              <a:rPr lang="ja-JP" altLang="en-US" sz="1600" dirty="0"/>
              <a:t>キーが離されると</a:t>
            </a:r>
            <a:r>
              <a:rPr lang="en-US" altLang="ja-JP" sz="1600" dirty="0" err="1"/>
              <a:t>FireTimerHandle</a:t>
            </a:r>
            <a:r>
              <a:rPr lang="ja-JP" altLang="en-US" sz="1600" dirty="0"/>
              <a:t>を停止</a:t>
            </a:r>
            <a:endParaRPr lang="en-US" altLang="ja-JP" sz="1600" dirty="0"/>
          </a:p>
          <a:p>
            <a:pPr marL="0" indent="0">
              <a:buNone/>
            </a:pPr>
            <a:r>
              <a:rPr lang="ja-JP" altLang="en-US" sz="1600" dirty="0"/>
              <a:t>つまり、</a:t>
            </a:r>
            <a:r>
              <a:rPr lang="en-US" altLang="ja-JP" sz="1600" dirty="0" err="1"/>
              <a:t>LoopFire</a:t>
            </a:r>
            <a:r>
              <a:rPr lang="ja-JP" altLang="en-US" sz="1600" dirty="0"/>
              <a:t>の呼び出しを止め</a:t>
            </a:r>
            <a:endParaRPr lang="en-US" altLang="ja-JP" sz="1600" dirty="0"/>
          </a:p>
          <a:p>
            <a:pPr marL="0" indent="0">
              <a:buNone/>
            </a:pPr>
            <a:r>
              <a:rPr lang="ja-JP" altLang="en-US" sz="1600" dirty="0"/>
              <a:t>弾が発射されなくなります</a:t>
            </a:r>
            <a:endParaRPr lang="en-US" altLang="ja-JP" sz="1600" dirty="0"/>
          </a:p>
          <a:p>
            <a:pPr marL="0" indent="0">
              <a:buNone/>
            </a:pPr>
            <a:endParaRPr lang="en-US" altLang="ja-JP" sz="1600" dirty="0"/>
          </a:p>
          <a:p>
            <a:pPr marL="0" indent="0">
              <a:buNone/>
            </a:pPr>
            <a:endParaRPr lang="en-US" altLang="ja-JP" sz="1600" dirty="0"/>
          </a:p>
        </p:txBody>
      </p:sp>
      <p:pic>
        <p:nvPicPr>
          <p:cNvPr id="13" name="図 12">
            <a:extLst>
              <a:ext uri="{FF2B5EF4-FFF2-40B4-BE49-F238E27FC236}">
                <a16:creationId xmlns:a16="http://schemas.microsoft.com/office/drawing/2014/main" id="{741A7713-01D3-4E22-A330-69342544F64A}"/>
              </a:ext>
            </a:extLst>
          </p:cNvPr>
          <p:cNvPicPr>
            <a:picLocks noChangeAspect="1"/>
          </p:cNvPicPr>
          <p:nvPr/>
        </p:nvPicPr>
        <p:blipFill>
          <a:blip r:embed="rId2"/>
          <a:stretch>
            <a:fillRect/>
          </a:stretch>
        </p:blipFill>
        <p:spPr>
          <a:xfrm>
            <a:off x="5257557" y="2841192"/>
            <a:ext cx="6096243" cy="3335771"/>
          </a:xfrm>
          <a:prstGeom prst="rect">
            <a:avLst/>
          </a:prstGeom>
        </p:spPr>
      </p:pic>
    </p:spTree>
    <p:extLst>
      <p:ext uri="{BB962C8B-B14F-4D97-AF65-F5344CB8AC3E}">
        <p14:creationId xmlns:p14="http://schemas.microsoft.com/office/powerpoint/2010/main" val="2399435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次の問題として弾の生成位置です</a:t>
            </a:r>
            <a:endParaRPr lang="en-US" altLang="ja-JP" sz="1600" dirty="0"/>
          </a:p>
          <a:p>
            <a:pPr marL="0" indent="0">
              <a:buNone/>
            </a:pPr>
            <a:r>
              <a:rPr lang="ja-JP" altLang="en-US" sz="1600" dirty="0"/>
              <a:t>プレイヤーにめり込んで後ろから発射されています</a:t>
            </a:r>
            <a:endParaRPr lang="en-US" altLang="ja-JP" sz="1600" dirty="0"/>
          </a:p>
          <a:p>
            <a:pPr marL="0" indent="0">
              <a:buNone/>
            </a:pPr>
            <a:r>
              <a:rPr lang="en-US" altLang="ja-JP" sz="1600" dirty="0" err="1"/>
              <a:t>SpawnActor</a:t>
            </a:r>
            <a:r>
              <a:rPr lang="en-US" altLang="ja-JP" sz="1600" dirty="0"/>
              <a:t> BP Player Bullet</a:t>
            </a:r>
            <a:r>
              <a:rPr lang="ja-JP" altLang="en-US" sz="1600" dirty="0"/>
              <a:t>の</a:t>
            </a:r>
            <a:endParaRPr lang="en-US" altLang="ja-JP" sz="1600" dirty="0"/>
          </a:p>
          <a:p>
            <a:pPr marL="0" indent="0">
              <a:buNone/>
            </a:pPr>
            <a:r>
              <a:rPr lang="en-US" altLang="ja-JP" sz="1600" dirty="0"/>
              <a:t>Spawn Transform Location</a:t>
            </a:r>
            <a:r>
              <a:rPr lang="ja-JP" altLang="en-US" sz="1600" dirty="0"/>
              <a:t>に値を補正して渡すことにします</a:t>
            </a:r>
            <a:endParaRPr lang="en-US" altLang="ja-JP" sz="1600" dirty="0"/>
          </a:p>
          <a:p>
            <a:pPr marL="0" indent="0">
              <a:buNone/>
            </a:pPr>
            <a:r>
              <a:rPr lang="ja-JP" altLang="en-US" sz="1600" dirty="0"/>
              <a:t>下図のように</a:t>
            </a:r>
            <a:r>
              <a:rPr lang="en-US" altLang="ja-JP" sz="1600" dirty="0"/>
              <a:t>Blueprint</a:t>
            </a:r>
            <a:r>
              <a:rPr lang="ja-JP" altLang="en-US" sz="1600" dirty="0"/>
              <a:t>を組んでください</a:t>
            </a:r>
            <a:endParaRPr lang="en-US" altLang="ja-JP" sz="1600" dirty="0"/>
          </a:p>
          <a:p>
            <a:pPr marL="0" indent="0">
              <a:buNone/>
            </a:pPr>
            <a:r>
              <a:rPr lang="en-US" altLang="ja-JP" sz="1600" dirty="0"/>
              <a:t>Get Actor Forward Vector</a:t>
            </a:r>
            <a:r>
              <a:rPr lang="ja-JP" altLang="en-US" sz="1600" dirty="0"/>
              <a:t>のあとの掛け算は「</a:t>
            </a:r>
            <a:r>
              <a:rPr lang="en-US" altLang="ja-JP" sz="1600" dirty="0"/>
              <a:t>vector * float</a:t>
            </a:r>
            <a:r>
              <a:rPr lang="ja-JP" altLang="en-US" sz="1600" dirty="0"/>
              <a:t>」というノードです</a:t>
            </a:r>
            <a:endParaRPr lang="en-US" altLang="ja-JP" sz="1600" dirty="0"/>
          </a:p>
          <a:p>
            <a:pPr marL="0" indent="0">
              <a:buNone/>
            </a:pPr>
            <a:endParaRPr lang="en-US" altLang="ja-JP" sz="1600" dirty="0"/>
          </a:p>
          <a:p>
            <a:pPr marL="0" indent="0">
              <a:buNone/>
            </a:pPr>
            <a:endParaRPr lang="en-US" altLang="ja-JP" sz="1600" dirty="0"/>
          </a:p>
        </p:txBody>
      </p:sp>
      <p:pic>
        <p:nvPicPr>
          <p:cNvPr id="12" name="コンテンツ プレースホルダー 1">
            <a:extLst>
              <a:ext uri="{FF2B5EF4-FFF2-40B4-BE49-F238E27FC236}">
                <a16:creationId xmlns:a16="http://schemas.microsoft.com/office/drawing/2014/main" id="{0ACBA5D7-02E3-49A6-BD68-7943ECEFAE91}"/>
              </a:ext>
            </a:extLst>
          </p:cNvPr>
          <p:cNvPicPr>
            <a:picLocks noChangeAspect="1"/>
          </p:cNvPicPr>
          <p:nvPr/>
        </p:nvPicPr>
        <p:blipFill>
          <a:blip r:embed="rId2"/>
          <a:stretch>
            <a:fillRect/>
          </a:stretch>
        </p:blipFill>
        <p:spPr>
          <a:xfrm>
            <a:off x="8091055" y="2599917"/>
            <a:ext cx="3262745" cy="3577046"/>
          </a:xfrm>
          <a:prstGeom prst="rect">
            <a:avLst/>
          </a:prstGeom>
        </p:spPr>
      </p:pic>
      <p:pic>
        <p:nvPicPr>
          <p:cNvPr id="13" name="図 12">
            <a:extLst>
              <a:ext uri="{FF2B5EF4-FFF2-40B4-BE49-F238E27FC236}">
                <a16:creationId xmlns:a16="http://schemas.microsoft.com/office/drawing/2014/main" id="{0E065013-5820-46ED-B1FB-94ACF1D652AE}"/>
              </a:ext>
            </a:extLst>
          </p:cNvPr>
          <p:cNvPicPr>
            <a:picLocks noChangeAspect="1"/>
          </p:cNvPicPr>
          <p:nvPr/>
        </p:nvPicPr>
        <p:blipFill>
          <a:blip r:embed="rId3"/>
          <a:stretch>
            <a:fillRect/>
          </a:stretch>
        </p:blipFill>
        <p:spPr>
          <a:xfrm>
            <a:off x="838200" y="4003357"/>
            <a:ext cx="5497945" cy="2173606"/>
          </a:xfrm>
          <a:prstGeom prst="rect">
            <a:avLst/>
          </a:prstGeom>
        </p:spPr>
      </p:pic>
    </p:spTree>
    <p:extLst>
      <p:ext uri="{BB962C8B-B14F-4D97-AF65-F5344CB8AC3E}">
        <p14:creationId xmlns:p14="http://schemas.microsoft.com/office/powerpoint/2010/main" val="11638612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t>Actor Forward Vector</a:t>
            </a:r>
            <a:r>
              <a:rPr lang="ja-JP" altLang="en-US" sz="1600" dirty="0"/>
              <a:t>のあとの掛け算の</a:t>
            </a:r>
            <a:r>
              <a:rPr lang="en-US" altLang="ja-JP" sz="1600" dirty="0"/>
              <a:t>175</a:t>
            </a:r>
            <a:r>
              <a:rPr lang="ja-JP" altLang="en-US" sz="1600" dirty="0"/>
              <a:t>を右クリックして変数に昇格します</a:t>
            </a:r>
            <a:endParaRPr lang="en-US" altLang="ja-JP" sz="1600" dirty="0"/>
          </a:p>
          <a:p>
            <a:pPr marL="0" indent="0">
              <a:buNone/>
            </a:pPr>
            <a:r>
              <a:rPr lang="ja-JP" altLang="en-US" sz="1600" dirty="0"/>
              <a:t>名前を「</a:t>
            </a:r>
            <a:r>
              <a:rPr lang="en-US" altLang="ja-JP" sz="1600" dirty="0" err="1"/>
              <a:t>FireDistanceOffset</a:t>
            </a:r>
            <a:r>
              <a:rPr lang="ja-JP" altLang="en-US" sz="1600" dirty="0"/>
              <a:t>」とします</a:t>
            </a:r>
            <a:endParaRPr lang="en-US" altLang="ja-JP" sz="1600" dirty="0"/>
          </a:p>
          <a:p>
            <a:pPr marL="0" indent="0">
              <a:buNone/>
            </a:pPr>
            <a:endParaRPr lang="en-US" altLang="ja-JP" sz="1600" dirty="0"/>
          </a:p>
          <a:p>
            <a:pPr marL="0" indent="0">
              <a:buNone/>
            </a:pPr>
            <a:r>
              <a:rPr lang="ja-JP" altLang="en-US" sz="1600" dirty="0"/>
              <a:t>これでプレイヤーから前方に</a:t>
            </a:r>
            <a:r>
              <a:rPr lang="en-US" altLang="ja-JP" sz="1600" dirty="0"/>
              <a:t>175</a:t>
            </a:r>
            <a:r>
              <a:rPr lang="ja-JP" altLang="en-US" sz="1600" dirty="0"/>
              <a:t>補正された位置から弾が出ます</a:t>
            </a:r>
            <a:endParaRPr lang="en-US" altLang="ja-JP" sz="1600" dirty="0"/>
          </a:p>
          <a:p>
            <a:pPr marL="0" indent="0">
              <a:buNone/>
            </a:pP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126040E2-32D5-4203-A032-E435F1F5C832}"/>
              </a:ext>
            </a:extLst>
          </p:cNvPr>
          <p:cNvPicPr>
            <a:picLocks noChangeAspect="1"/>
          </p:cNvPicPr>
          <p:nvPr/>
        </p:nvPicPr>
        <p:blipFill>
          <a:blip r:embed="rId2"/>
          <a:stretch>
            <a:fillRect/>
          </a:stretch>
        </p:blipFill>
        <p:spPr>
          <a:xfrm>
            <a:off x="838200" y="4276460"/>
            <a:ext cx="1648055" cy="971686"/>
          </a:xfrm>
          <a:prstGeom prst="rect">
            <a:avLst/>
          </a:prstGeom>
        </p:spPr>
      </p:pic>
      <p:pic>
        <p:nvPicPr>
          <p:cNvPr id="3" name="図 2">
            <a:extLst>
              <a:ext uri="{FF2B5EF4-FFF2-40B4-BE49-F238E27FC236}">
                <a16:creationId xmlns:a16="http://schemas.microsoft.com/office/drawing/2014/main" id="{56A38C1A-482B-4A46-8DE7-D5EBD49503F4}"/>
              </a:ext>
            </a:extLst>
          </p:cNvPr>
          <p:cNvPicPr>
            <a:picLocks noChangeAspect="1"/>
          </p:cNvPicPr>
          <p:nvPr/>
        </p:nvPicPr>
        <p:blipFill>
          <a:blip r:embed="rId3"/>
          <a:stretch>
            <a:fillRect/>
          </a:stretch>
        </p:blipFill>
        <p:spPr>
          <a:xfrm>
            <a:off x="2878350" y="4319328"/>
            <a:ext cx="3610479" cy="1857634"/>
          </a:xfrm>
          <a:prstGeom prst="rect">
            <a:avLst/>
          </a:prstGeom>
        </p:spPr>
      </p:pic>
      <p:pic>
        <p:nvPicPr>
          <p:cNvPr id="6" name="図 5">
            <a:extLst>
              <a:ext uri="{FF2B5EF4-FFF2-40B4-BE49-F238E27FC236}">
                <a16:creationId xmlns:a16="http://schemas.microsoft.com/office/drawing/2014/main" id="{1BEAA0C9-8513-4C37-974F-07F097FF3088}"/>
              </a:ext>
            </a:extLst>
          </p:cNvPr>
          <p:cNvPicPr>
            <a:picLocks noChangeAspect="1"/>
          </p:cNvPicPr>
          <p:nvPr/>
        </p:nvPicPr>
        <p:blipFill>
          <a:blip r:embed="rId4"/>
          <a:stretch>
            <a:fillRect/>
          </a:stretch>
        </p:blipFill>
        <p:spPr>
          <a:xfrm>
            <a:off x="7842491" y="3436331"/>
            <a:ext cx="2157646" cy="2740631"/>
          </a:xfrm>
          <a:prstGeom prst="rect">
            <a:avLst/>
          </a:prstGeom>
        </p:spPr>
      </p:pic>
    </p:spTree>
    <p:extLst>
      <p:ext uri="{BB962C8B-B14F-4D97-AF65-F5344CB8AC3E}">
        <p14:creationId xmlns:p14="http://schemas.microsoft.com/office/powerpoint/2010/main" val="31470128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最後に</a:t>
            </a:r>
            <a:r>
              <a:rPr lang="en-US" altLang="ja-JP" sz="1800" dirty="0"/>
              <a:t>C</a:t>
            </a:r>
            <a:r>
              <a:rPr lang="ja-JP" altLang="en-US" sz="1800" dirty="0"/>
              <a:t>キーでコメントノードを作成し</a:t>
            </a:r>
            <a:endParaRPr lang="en-US" altLang="ja-JP" sz="1800" dirty="0"/>
          </a:p>
          <a:p>
            <a:pPr marL="0" indent="0">
              <a:buNone/>
            </a:pPr>
            <a:r>
              <a:rPr lang="ja-JP" altLang="en-US" sz="1800" dirty="0"/>
              <a:t>全体を囲って処理の説明を加えれば</a:t>
            </a:r>
            <a:endParaRPr lang="en-US" altLang="ja-JP" sz="1800" dirty="0"/>
          </a:p>
          <a:p>
            <a:pPr marL="0" indent="0">
              <a:buNone/>
            </a:pPr>
            <a:r>
              <a:rPr lang="ja-JP" altLang="en-US" sz="1800" dirty="0"/>
              <a:t>弾の発射処理が完成です</a:t>
            </a:r>
            <a:endParaRPr lang="en-US" altLang="ja-JP" sz="1800" dirty="0"/>
          </a:p>
        </p:txBody>
      </p:sp>
      <p:pic>
        <p:nvPicPr>
          <p:cNvPr id="5" name="図 4">
            <a:extLst>
              <a:ext uri="{FF2B5EF4-FFF2-40B4-BE49-F238E27FC236}">
                <a16:creationId xmlns:a16="http://schemas.microsoft.com/office/drawing/2014/main" id="{7BFED229-CA20-4669-97ED-62E505CA1C76}"/>
              </a:ext>
            </a:extLst>
          </p:cNvPr>
          <p:cNvPicPr>
            <a:picLocks noChangeAspect="1"/>
          </p:cNvPicPr>
          <p:nvPr/>
        </p:nvPicPr>
        <p:blipFill>
          <a:blip r:embed="rId2"/>
          <a:stretch>
            <a:fillRect/>
          </a:stretch>
        </p:blipFill>
        <p:spPr>
          <a:xfrm>
            <a:off x="5080000" y="1982151"/>
            <a:ext cx="6273800" cy="4194811"/>
          </a:xfrm>
          <a:prstGeom prst="rect">
            <a:avLst/>
          </a:prstGeom>
        </p:spPr>
      </p:pic>
    </p:spTree>
    <p:extLst>
      <p:ext uri="{BB962C8B-B14F-4D97-AF65-F5344CB8AC3E}">
        <p14:creationId xmlns:p14="http://schemas.microsoft.com/office/powerpoint/2010/main" val="4004787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t>敵キャラクターとロックオンの仕組みを作ろう</a:t>
            </a:r>
            <a:endParaRPr lang="en-US" altLang="ja-JP" dirty="0"/>
          </a:p>
          <a:p>
            <a:r>
              <a:rPr lang="ja-JP" altLang="en-US" dirty="0">
                <a:solidFill>
                  <a:schemeClr val="tx1">
                    <a:lumMod val="50000"/>
                  </a:schemeClr>
                </a:solidFill>
              </a:rPr>
              <a:t>まとめ</a:t>
            </a:r>
            <a:endParaRPr lang="en-US" altLang="ja-JP" dirty="0">
              <a:solidFill>
                <a:schemeClr val="tx1">
                  <a:lumMod val="50000"/>
                </a:schemeClr>
              </a:solidFill>
            </a:endParaRPr>
          </a:p>
        </p:txBody>
      </p:sp>
    </p:spTree>
    <p:extLst>
      <p:ext uri="{BB962C8B-B14F-4D97-AF65-F5344CB8AC3E}">
        <p14:creationId xmlns:p14="http://schemas.microsoft.com/office/powerpoint/2010/main" val="35097794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最初に少しコリジョン</a:t>
            </a:r>
            <a:r>
              <a:rPr lang="en-US" altLang="ja-JP" sz="1600" dirty="0"/>
              <a:t>(</a:t>
            </a:r>
            <a:r>
              <a:rPr lang="ja-JP" altLang="en-US" sz="1600" dirty="0"/>
              <a:t>当たり判定</a:t>
            </a:r>
            <a:r>
              <a:rPr lang="en-US" altLang="ja-JP" sz="1600" dirty="0"/>
              <a:t>)</a:t>
            </a:r>
            <a:r>
              <a:rPr lang="ja-JP" altLang="en-US" sz="1600" dirty="0"/>
              <a:t>の種類について説明します</a:t>
            </a:r>
            <a:endParaRPr lang="en-US" altLang="ja-JP" sz="1600" dirty="0"/>
          </a:p>
          <a:p>
            <a:pPr marL="0" indent="0">
              <a:buNone/>
            </a:pPr>
            <a:r>
              <a:rPr lang="ja-JP" altLang="en-US" sz="1600" dirty="0"/>
              <a:t>赤い矢印の方向に球が移動してると仮定した時の例です</a:t>
            </a:r>
            <a:endParaRPr lang="en-US" altLang="ja-JP" sz="1600" dirty="0"/>
          </a:p>
          <a:p>
            <a:pPr marL="0" indent="0">
              <a:buNone/>
            </a:pPr>
            <a:endParaRPr lang="en-US" altLang="ja-JP" sz="1600" dirty="0"/>
          </a:p>
          <a:p>
            <a:pPr marL="0" indent="0">
              <a:buNone/>
            </a:pPr>
            <a:r>
              <a:rPr lang="en-US" altLang="ja-JP" sz="1600" dirty="0"/>
              <a:t>Collision</a:t>
            </a:r>
            <a:r>
              <a:rPr lang="ja-JP" altLang="en-US" sz="1600" dirty="0"/>
              <a:t>には大きく分けて</a:t>
            </a:r>
            <a:r>
              <a:rPr lang="en-US" altLang="ja-JP" sz="1600" dirty="0"/>
              <a:t>Block</a:t>
            </a:r>
            <a:r>
              <a:rPr lang="ja-JP" altLang="en-US" sz="1600" dirty="0"/>
              <a:t>と</a:t>
            </a:r>
            <a:r>
              <a:rPr lang="en-US" altLang="ja-JP" sz="1600" dirty="0"/>
              <a:t>Overlap</a:t>
            </a:r>
            <a:r>
              <a:rPr lang="ja-JP" altLang="en-US" sz="1600" dirty="0"/>
              <a:t>と</a:t>
            </a:r>
            <a:r>
              <a:rPr lang="en-US" altLang="ja-JP" sz="1600" dirty="0"/>
              <a:t>Ignore</a:t>
            </a:r>
            <a:r>
              <a:rPr lang="ja-JP" altLang="en-US" sz="1600" dirty="0"/>
              <a:t>という</a:t>
            </a:r>
            <a:r>
              <a:rPr lang="en-US" altLang="ja-JP" sz="1600" dirty="0"/>
              <a:t>3</a:t>
            </a:r>
            <a:r>
              <a:rPr lang="ja-JP" altLang="en-US" sz="1600" dirty="0"/>
              <a:t>つの種類があります</a:t>
            </a:r>
            <a:endParaRPr lang="en-US" altLang="ja-JP" sz="1600" dirty="0"/>
          </a:p>
          <a:p>
            <a:pPr marL="0" indent="0">
              <a:buNone/>
            </a:pPr>
            <a:r>
              <a:rPr lang="ja-JP" altLang="en-US" sz="1600" dirty="0"/>
              <a:t>・</a:t>
            </a:r>
            <a:r>
              <a:rPr lang="en-US" altLang="ja-JP" sz="1600" dirty="0"/>
              <a:t>Block</a:t>
            </a:r>
            <a:r>
              <a:rPr lang="ja-JP" altLang="en-US" sz="1600" dirty="0"/>
              <a:t> </a:t>
            </a:r>
            <a:r>
              <a:rPr lang="en-US" altLang="ja-JP" sz="1600" dirty="0"/>
              <a:t>: </a:t>
            </a:r>
            <a:r>
              <a:rPr lang="ja-JP" altLang="en-US" sz="1600" dirty="0"/>
              <a:t>重なりを検知するとめり込まないような設定です</a:t>
            </a:r>
            <a:endParaRPr lang="en-US" altLang="ja-JP" sz="1600" dirty="0"/>
          </a:p>
          <a:p>
            <a:pPr marL="0" indent="0">
              <a:buNone/>
            </a:pPr>
            <a:r>
              <a:rPr lang="ja-JP" altLang="en-US" sz="1600" dirty="0"/>
              <a:t>　キャラクターと背景との当たり判定等に使うことが多いです</a:t>
            </a:r>
            <a:endParaRPr lang="en-US" altLang="ja-JP" sz="1600" dirty="0"/>
          </a:p>
          <a:p>
            <a:pPr marL="0" indent="0">
              <a:buNone/>
            </a:pPr>
            <a:r>
              <a:rPr lang="ja-JP" altLang="en-US" sz="1600" dirty="0"/>
              <a:t>・</a:t>
            </a:r>
            <a:r>
              <a:rPr lang="en-US" altLang="ja-JP" sz="1600" dirty="0"/>
              <a:t>Ignore : </a:t>
            </a:r>
            <a:r>
              <a:rPr lang="ja-JP" altLang="en-US" sz="1600" dirty="0"/>
              <a:t>当たり判定を無視します</a:t>
            </a:r>
            <a:endParaRPr lang="en-US" altLang="ja-JP" sz="1600" dirty="0"/>
          </a:p>
          <a:p>
            <a:pPr marL="0" indent="0">
              <a:buNone/>
            </a:pPr>
            <a:r>
              <a:rPr lang="ja-JP" altLang="en-US" sz="1600" dirty="0"/>
              <a:t>　この図の例ではどこまでも画面右側に球が移動します</a:t>
            </a:r>
            <a:endParaRPr lang="en-US" altLang="ja-JP" sz="1600" dirty="0"/>
          </a:p>
          <a:p>
            <a:pPr marL="0" indent="0">
              <a:buNone/>
            </a:pPr>
            <a:r>
              <a:rPr lang="ja-JP" altLang="en-US" sz="1600" dirty="0"/>
              <a:t>・</a:t>
            </a:r>
            <a:r>
              <a:rPr lang="en-US" altLang="ja-JP" sz="1600" dirty="0"/>
              <a:t>Overlap</a:t>
            </a:r>
            <a:r>
              <a:rPr lang="ja-JP" altLang="en-US" sz="1600" dirty="0"/>
              <a:t> </a:t>
            </a:r>
            <a:r>
              <a:rPr lang="en-US" altLang="ja-JP" sz="1600" dirty="0"/>
              <a:t>:</a:t>
            </a:r>
            <a:r>
              <a:rPr lang="ja-JP" altLang="en-US" sz="1600" dirty="0"/>
              <a:t> 衝突の開始と終了が取得できます</a:t>
            </a:r>
            <a:endParaRPr lang="en-US" altLang="ja-JP" sz="1600" dirty="0"/>
          </a:p>
          <a:p>
            <a:pPr marL="0" indent="0">
              <a:buNone/>
            </a:pPr>
            <a:r>
              <a:rPr lang="ja-JP" altLang="en-US" sz="1600" dirty="0"/>
              <a:t>　見た目は</a:t>
            </a:r>
            <a:r>
              <a:rPr lang="en-US" altLang="ja-JP" sz="1600" dirty="0"/>
              <a:t>Ignore</a:t>
            </a:r>
            <a:r>
              <a:rPr lang="ja-JP" altLang="en-US" sz="1600" dirty="0"/>
              <a:t>と同じですが、衝突した時にイベントを検知</a:t>
            </a:r>
            <a:endParaRPr lang="en-US" altLang="ja-JP" sz="1600" dirty="0"/>
          </a:p>
          <a:p>
            <a:pPr marL="0" indent="0">
              <a:buNone/>
            </a:pPr>
            <a:r>
              <a:rPr lang="ja-JP" altLang="en-US" sz="1600" dirty="0"/>
              <a:t>　例えば特定のエリアに入った時にライトを付けたり</a:t>
            </a:r>
            <a:endParaRPr lang="en-US" altLang="ja-JP" sz="1600" dirty="0"/>
          </a:p>
          <a:p>
            <a:pPr marL="0" indent="0">
              <a:buNone/>
            </a:pPr>
            <a:r>
              <a:rPr lang="ja-JP" altLang="en-US" sz="1600" dirty="0"/>
              <a:t>　弾が当たった時にエフェクトや音を出したり、頻繁に使います</a:t>
            </a:r>
            <a:endParaRPr lang="en-US" altLang="ja-JP" sz="1600" dirty="0"/>
          </a:p>
          <a:p>
            <a:pPr marL="0" indent="0">
              <a:buNone/>
            </a:pPr>
            <a:endParaRPr lang="en-US" altLang="ja-JP" sz="1600" dirty="0"/>
          </a:p>
        </p:txBody>
      </p:sp>
      <p:pic>
        <p:nvPicPr>
          <p:cNvPr id="8" name="図 7" descr="チェスの駒 が含まれている画像&#10;&#10;自動的に生成された説明">
            <a:extLst>
              <a:ext uri="{FF2B5EF4-FFF2-40B4-BE49-F238E27FC236}">
                <a16:creationId xmlns:a16="http://schemas.microsoft.com/office/drawing/2014/main" id="{5349434A-D6D8-4AEB-877E-AE4346143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239" y="3677372"/>
            <a:ext cx="4527561" cy="2499591"/>
          </a:xfrm>
          <a:prstGeom prst="rect">
            <a:avLst/>
          </a:prstGeom>
        </p:spPr>
      </p:pic>
    </p:spTree>
    <p:extLst>
      <p:ext uri="{BB962C8B-B14F-4D97-AF65-F5344CB8AC3E}">
        <p14:creationId xmlns:p14="http://schemas.microsoft.com/office/powerpoint/2010/main" val="1936764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400" dirty="0"/>
              <a:t>Game</a:t>
            </a:r>
            <a:r>
              <a:rPr lang="ja-JP" altLang="en-US" sz="2400" dirty="0"/>
              <a:t>のテンプレートを使用するため</a:t>
            </a:r>
            <a:r>
              <a:rPr lang="en-US" altLang="ja-JP" sz="2400" dirty="0"/>
              <a:t>Games</a:t>
            </a:r>
            <a:r>
              <a:rPr lang="ja-JP" altLang="en-US" sz="2400" dirty="0"/>
              <a:t>を選択します</a:t>
            </a:r>
            <a:endParaRPr lang="en-US" altLang="ja-JP" sz="2400" dirty="0"/>
          </a:p>
        </p:txBody>
      </p:sp>
      <p:pic>
        <p:nvPicPr>
          <p:cNvPr id="12" name="図 11" descr="コンピューターのスクリーンショット&#10;&#10;自動的に生成された説明">
            <a:extLst>
              <a:ext uri="{FF2B5EF4-FFF2-40B4-BE49-F238E27FC236}">
                <a16:creationId xmlns:a16="http://schemas.microsoft.com/office/drawing/2014/main" id="{06BE0348-F81B-4B1D-B34E-16119C8D1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03423"/>
            <a:ext cx="5257800" cy="3773540"/>
          </a:xfrm>
          <a:prstGeom prst="rect">
            <a:avLst/>
          </a:prstGeom>
        </p:spPr>
      </p:pic>
    </p:spTree>
    <p:extLst>
      <p:ext uri="{BB962C8B-B14F-4D97-AF65-F5344CB8AC3E}">
        <p14:creationId xmlns:p14="http://schemas.microsoft.com/office/powerpoint/2010/main" val="11900907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先ずは最初に敵の</a:t>
            </a:r>
            <a:r>
              <a:rPr lang="en-US" altLang="ja-JP" sz="1800" dirty="0"/>
              <a:t>Blueprint</a:t>
            </a:r>
            <a:r>
              <a:rPr lang="ja-JP" altLang="en-US" sz="1800" dirty="0"/>
              <a:t>を作成します</a:t>
            </a:r>
            <a:endParaRPr lang="en-US" altLang="ja-JP" sz="1800" dirty="0"/>
          </a:p>
          <a:p>
            <a:pPr marL="0" indent="0">
              <a:buNone/>
            </a:pPr>
            <a:r>
              <a:rPr lang="en-US" altLang="ja-JP" sz="1800" dirty="0" err="1"/>
              <a:t>PrimitiveShooter</a:t>
            </a:r>
            <a:r>
              <a:rPr lang="en-US" altLang="ja-JP" sz="1800" dirty="0"/>
              <a:t>/Blueprints</a:t>
            </a:r>
            <a:r>
              <a:rPr lang="ja-JP" altLang="en-US" sz="1800" dirty="0"/>
              <a:t>以下に</a:t>
            </a:r>
            <a:endParaRPr lang="en-US" altLang="ja-JP" sz="1800" dirty="0"/>
          </a:p>
          <a:p>
            <a:pPr marL="0" indent="0">
              <a:buNone/>
            </a:pPr>
            <a:r>
              <a:rPr lang="en-US" altLang="ja-JP" sz="1800" dirty="0"/>
              <a:t>Actor</a:t>
            </a:r>
            <a:r>
              <a:rPr lang="ja-JP" altLang="en-US" sz="1800" dirty="0"/>
              <a:t>を継承した</a:t>
            </a:r>
            <a:r>
              <a:rPr lang="en-US" altLang="ja-JP" sz="1800" dirty="0" err="1"/>
              <a:t>BP_Enemy</a:t>
            </a:r>
            <a:r>
              <a:rPr lang="ja-JP" altLang="en-US" sz="1800" dirty="0"/>
              <a:t>を追加します</a:t>
            </a:r>
            <a:endParaRPr lang="en-US" altLang="ja-JP" sz="1800" dirty="0"/>
          </a:p>
        </p:txBody>
      </p:sp>
      <p:pic>
        <p:nvPicPr>
          <p:cNvPr id="5" name="図 4">
            <a:extLst>
              <a:ext uri="{FF2B5EF4-FFF2-40B4-BE49-F238E27FC236}">
                <a16:creationId xmlns:a16="http://schemas.microsoft.com/office/drawing/2014/main" id="{A6A8DDAD-AFD1-45EB-8BCB-C6ACADEB7499}"/>
              </a:ext>
            </a:extLst>
          </p:cNvPr>
          <p:cNvPicPr>
            <a:picLocks noChangeAspect="1"/>
          </p:cNvPicPr>
          <p:nvPr/>
        </p:nvPicPr>
        <p:blipFill>
          <a:blip r:embed="rId2"/>
          <a:stretch>
            <a:fillRect/>
          </a:stretch>
        </p:blipFill>
        <p:spPr>
          <a:xfrm>
            <a:off x="838200" y="3111694"/>
            <a:ext cx="2731911" cy="3065269"/>
          </a:xfrm>
          <a:prstGeom prst="rect">
            <a:avLst/>
          </a:prstGeom>
        </p:spPr>
      </p:pic>
      <p:sp>
        <p:nvSpPr>
          <p:cNvPr id="7" name="コンテンツ プレースホルダー 4">
            <a:extLst>
              <a:ext uri="{FF2B5EF4-FFF2-40B4-BE49-F238E27FC236}">
                <a16:creationId xmlns:a16="http://schemas.microsoft.com/office/drawing/2014/main" id="{38CDD8DF-DAC1-4A31-A1B0-79B8BF7F8417}"/>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800" dirty="0"/>
          </a:p>
          <a:p>
            <a:pPr marL="0" indent="0">
              <a:buNone/>
            </a:pPr>
            <a:r>
              <a:rPr lang="ja-JP" altLang="en-US" sz="1800" dirty="0"/>
              <a:t>作成した</a:t>
            </a:r>
            <a:r>
              <a:rPr lang="en-US" altLang="ja-JP" sz="1800" dirty="0"/>
              <a:t>Blueprint</a:t>
            </a:r>
            <a:r>
              <a:rPr lang="ja-JP" altLang="en-US" sz="1800" dirty="0"/>
              <a:t>にコンポーネント追加で</a:t>
            </a:r>
            <a:endParaRPr lang="en-US" altLang="ja-JP" sz="1800" dirty="0"/>
          </a:p>
          <a:p>
            <a:pPr marL="0" indent="0">
              <a:buNone/>
            </a:pPr>
            <a:r>
              <a:rPr lang="en-US" altLang="ja-JP" sz="1800" dirty="0" err="1"/>
              <a:t>SphereCollision</a:t>
            </a:r>
            <a:r>
              <a:rPr lang="ja-JP" altLang="en-US" sz="1800" dirty="0"/>
              <a:t>と球を追加し</a:t>
            </a:r>
            <a:endParaRPr lang="en-US" altLang="ja-JP" sz="1800" dirty="0"/>
          </a:p>
          <a:p>
            <a:pPr marL="0" indent="0">
              <a:buNone/>
            </a:pPr>
            <a:r>
              <a:rPr lang="en-US" altLang="ja-JP" sz="1800" dirty="0"/>
              <a:t>Collision</a:t>
            </a:r>
            <a:r>
              <a:rPr lang="ja-JP" altLang="en-US" sz="1800" dirty="0"/>
              <a:t>を</a:t>
            </a:r>
            <a:r>
              <a:rPr lang="en-US" altLang="ja-JP" sz="1800" dirty="0" err="1"/>
              <a:t>DefaultRootScene</a:t>
            </a:r>
            <a:r>
              <a:rPr lang="ja-JP" altLang="en-US" sz="1800" dirty="0"/>
              <a:t>に上書きします</a:t>
            </a:r>
            <a:endParaRPr lang="en-US" altLang="ja-JP" sz="1800" dirty="0"/>
          </a:p>
        </p:txBody>
      </p:sp>
      <p:pic>
        <p:nvPicPr>
          <p:cNvPr id="6" name="図 5">
            <a:extLst>
              <a:ext uri="{FF2B5EF4-FFF2-40B4-BE49-F238E27FC236}">
                <a16:creationId xmlns:a16="http://schemas.microsoft.com/office/drawing/2014/main" id="{3C7E1B2E-27EB-470B-A21A-C903151CE006}"/>
              </a:ext>
            </a:extLst>
          </p:cNvPr>
          <p:cNvPicPr>
            <a:picLocks noChangeAspect="1"/>
          </p:cNvPicPr>
          <p:nvPr/>
        </p:nvPicPr>
        <p:blipFill>
          <a:blip r:embed="rId3"/>
          <a:stretch>
            <a:fillRect/>
          </a:stretch>
        </p:blipFill>
        <p:spPr>
          <a:xfrm>
            <a:off x="6096000" y="3429000"/>
            <a:ext cx="1991003" cy="1428949"/>
          </a:xfrm>
          <a:prstGeom prst="rect">
            <a:avLst/>
          </a:prstGeom>
        </p:spPr>
      </p:pic>
      <p:pic>
        <p:nvPicPr>
          <p:cNvPr id="8" name="図 7">
            <a:extLst>
              <a:ext uri="{FF2B5EF4-FFF2-40B4-BE49-F238E27FC236}">
                <a16:creationId xmlns:a16="http://schemas.microsoft.com/office/drawing/2014/main" id="{52B4EC27-362C-4C25-9DCE-C17B3CEE5658}"/>
              </a:ext>
            </a:extLst>
          </p:cNvPr>
          <p:cNvPicPr>
            <a:picLocks noChangeAspect="1"/>
          </p:cNvPicPr>
          <p:nvPr/>
        </p:nvPicPr>
        <p:blipFill>
          <a:blip r:embed="rId4"/>
          <a:stretch>
            <a:fillRect/>
          </a:stretch>
        </p:blipFill>
        <p:spPr>
          <a:xfrm>
            <a:off x="8991270" y="3429000"/>
            <a:ext cx="2362530" cy="1810003"/>
          </a:xfrm>
          <a:prstGeom prst="rect">
            <a:avLst/>
          </a:prstGeom>
        </p:spPr>
      </p:pic>
    </p:spTree>
    <p:extLst>
      <p:ext uri="{BB962C8B-B14F-4D97-AF65-F5344CB8AC3E}">
        <p14:creationId xmlns:p14="http://schemas.microsoft.com/office/powerpoint/2010/main" val="14584418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次にコリジョン</a:t>
            </a:r>
            <a:r>
              <a:rPr lang="en-US" altLang="ja-JP" sz="1800" dirty="0"/>
              <a:t>(</a:t>
            </a:r>
            <a:r>
              <a:rPr lang="ja-JP" altLang="en-US" sz="1800" dirty="0"/>
              <a:t>当たり判定</a:t>
            </a:r>
            <a:r>
              <a:rPr lang="en-US" altLang="ja-JP" sz="1800" dirty="0"/>
              <a:t>)</a:t>
            </a:r>
            <a:r>
              <a:rPr lang="ja-JP" altLang="en-US" sz="1800" dirty="0"/>
              <a:t>の設定を変更していきます</a:t>
            </a:r>
            <a:endParaRPr lang="en-US" altLang="ja-JP" sz="1800" dirty="0"/>
          </a:p>
          <a:p>
            <a:pPr marL="0" indent="0">
              <a:buNone/>
            </a:pPr>
            <a:r>
              <a:rPr lang="ja-JP" altLang="en-US" sz="1800" dirty="0"/>
              <a:t>先ずは</a:t>
            </a:r>
            <a:r>
              <a:rPr lang="en-US" altLang="ja-JP" sz="1800" dirty="0" err="1"/>
              <a:t>SphereCollision</a:t>
            </a:r>
            <a:r>
              <a:rPr lang="ja-JP" altLang="en-US" sz="1800" dirty="0"/>
              <a:t>を選択して</a:t>
            </a:r>
            <a:r>
              <a:rPr lang="en-US" altLang="ja-JP" sz="1800" dirty="0" err="1"/>
              <a:t>ShpereRadius</a:t>
            </a:r>
            <a:r>
              <a:rPr lang="ja-JP" altLang="en-US" sz="1800" dirty="0"/>
              <a:t>を</a:t>
            </a:r>
            <a:r>
              <a:rPr lang="en-US" altLang="ja-JP" sz="1800" dirty="0"/>
              <a:t>64.0 </a:t>
            </a:r>
            <a:r>
              <a:rPr lang="ja-JP" altLang="en-US" sz="1800" dirty="0"/>
              <a:t>に変更します</a:t>
            </a:r>
            <a:endParaRPr lang="en-US" altLang="ja-JP" sz="1800" dirty="0"/>
          </a:p>
          <a:p>
            <a:pPr marL="0" indent="0">
              <a:buNone/>
            </a:pPr>
            <a:endParaRPr lang="en-US" altLang="ja-JP" sz="1800" dirty="0"/>
          </a:p>
          <a:p>
            <a:pPr marL="0" indent="0">
              <a:buNone/>
            </a:pPr>
            <a:r>
              <a:rPr lang="ja-JP" altLang="en-US" sz="1800" dirty="0"/>
              <a:t>続いて</a:t>
            </a:r>
            <a:r>
              <a:rPr lang="en-US" altLang="ja-JP" sz="1800" dirty="0"/>
              <a:t>Sphere Collision</a:t>
            </a:r>
            <a:r>
              <a:rPr lang="ja-JP" altLang="en-US" sz="1800" dirty="0"/>
              <a:t>のコリジョンプリセットですが</a:t>
            </a:r>
            <a:endParaRPr lang="en-US" altLang="ja-JP" sz="1800" dirty="0"/>
          </a:p>
          <a:p>
            <a:pPr marL="0" indent="0">
              <a:buNone/>
            </a:pPr>
            <a:r>
              <a:rPr lang="ja-JP" altLang="en-US" sz="1800" dirty="0"/>
              <a:t>こちらは</a:t>
            </a:r>
            <a:r>
              <a:rPr lang="en-US" altLang="ja-JP" sz="1800" dirty="0"/>
              <a:t>Pawn</a:t>
            </a:r>
            <a:r>
              <a:rPr lang="ja-JP" altLang="en-US" sz="1800" dirty="0"/>
              <a:t>を選択します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3F165B72-6BD1-4149-AA2A-49724DB17DE9}"/>
              </a:ext>
            </a:extLst>
          </p:cNvPr>
          <p:cNvPicPr>
            <a:picLocks noChangeAspect="1"/>
          </p:cNvPicPr>
          <p:nvPr/>
        </p:nvPicPr>
        <p:blipFill>
          <a:blip r:embed="rId2"/>
          <a:stretch>
            <a:fillRect/>
          </a:stretch>
        </p:blipFill>
        <p:spPr>
          <a:xfrm>
            <a:off x="3942644" y="4001294"/>
            <a:ext cx="3381847" cy="1105054"/>
          </a:xfrm>
          <a:prstGeom prst="rect">
            <a:avLst/>
          </a:prstGeom>
        </p:spPr>
      </p:pic>
      <p:pic>
        <p:nvPicPr>
          <p:cNvPr id="5" name="図 4">
            <a:extLst>
              <a:ext uri="{FF2B5EF4-FFF2-40B4-BE49-F238E27FC236}">
                <a16:creationId xmlns:a16="http://schemas.microsoft.com/office/drawing/2014/main" id="{9DD60CE4-D01D-4078-A60C-29608E13BC68}"/>
              </a:ext>
            </a:extLst>
          </p:cNvPr>
          <p:cNvPicPr>
            <a:picLocks noChangeAspect="1"/>
          </p:cNvPicPr>
          <p:nvPr/>
        </p:nvPicPr>
        <p:blipFill>
          <a:blip r:embed="rId3"/>
          <a:stretch>
            <a:fillRect/>
          </a:stretch>
        </p:blipFill>
        <p:spPr>
          <a:xfrm>
            <a:off x="7446818" y="2432572"/>
            <a:ext cx="3906982" cy="3764147"/>
          </a:xfrm>
          <a:prstGeom prst="rect">
            <a:avLst/>
          </a:prstGeom>
        </p:spPr>
      </p:pic>
    </p:spTree>
    <p:extLst>
      <p:ext uri="{BB962C8B-B14F-4D97-AF65-F5344CB8AC3E}">
        <p14:creationId xmlns:p14="http://schemas.microsoft.com/office/powerpoint/2010/main" val="31546039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最後に敵に</a:t>
            </a:r>
            <a:r>
              <a:rPr lang="en-US" altLang="ja-JP" sz="2000" dirty="0"/>
              <a:t>Tag</a:t>
            </a:r>
            <a:r>
              <a:rPr lang="ja-JP" altLang="en-US" sz="2000" dirty="0"/>
              <a:t>情報を埋め込めば一旦敵の作成は終わりです</a:t>
            </a:r>
            <a:endParaRPr lang="en-US" altLang="ja-JP" sz="2000" dirty="0"/>
          </a:p>
          <a:p>
            <a:pPr marL="0" indent="0">
              <a:buNone/>
            </a:pPr>
            <a:r>
              <a:rPr lang="ja-JP" altLang="en-US" sz="2000" dirty="0"/>
              <a:t>まずはクラスのデフォルトを選択します</a:t>
            </a:r>
            <a:endParaRPr lang="en-US" altLang="ja-JP" sz="2000" dirty="0"/>
          </a:p>
          <a:p>
            <a:pPr marL="0" indent="0">
              <a:buNone/>
            </a:pPr>
            <a:r>
              <a:rPr lang="ja-JP" altLang="en-US" sz="2000" dirty="0"/>
              <a:t>アクタの中の▼を押して詳細情報を開きます</a:t>
            </a:r>
            <a:endParaRPr lang="en-US" altLang="ja-JP" sz="2000" dirty="0"/>
          </a:p>
          <a:p>
            <a:pPr marL="0" indent="0">
              <a:buNone/>
            </a:pPr>
            <a:r>
              <a:rPr lang="ja-JP" altLang="en-US" sz="2000" dirty="0"/>
              <a:t>その中の</a:t>
            </a:r>
            <a:r>
              <a:rPr lang="en-US" altLang="ja-JP" sz="2000" dirty="0"/>
              <a:t>Tags</a:t>
            </a:r>
            <a:r>
              <a:rPr lang="ja-JP" altLang="en-US" sz="2000" dirty="0"/>
              <a:t>の＋を押して</a:t>
            </a:r>
            <a:r>
              <a:rPr lang="en-US" altLang="ja-JP" sz="2000" dirty="0"/>
              <a:t>Enemy</a:t>
            </a:r>
            <a:r>
              <a:rPr lang="ja-JP" altLang="en-US" sz="2000" dirty="0"/>
              <a:t>を追加します</a:t>
            </a:r>
            <a:endParaRPr lang="en-US" altLang="ja-JP" sz="2000" dirty="0"/>
          </a:p>
        </p:txBody>
      </p:sp>
      <p:pic>
        <p:nvPicPr>
          <p:cNvPr id="3" name="図 2">
            <a:extLst>
              <a:ext uri="{FF2B5EF4-FFF2-40B4-BE49-F238E27FC236}">
                <a16:creationId xmlns:a16="http://schemas.microsoft.com/office/drawing/2014/main" id="{C4F5D21E-80E2-4DA3-8BF1-1CA2FD79043D}"/>
              </a:ext>
            </a:extLst>
          </p:cNvPr>
          <p:cNvPicPr>
            <a:picLocks noChangeAspect="1"/>
          </p:cNvPicPr>
          <p:nvPr/>
        </p:nvPicPr>
        <p:blipFill>
          <a:blip r:embed="rId2"/>
          <a:stretch>
            <a:fillRect/>
          </a:stretch>
        </p:blipFill>
        <p:spPr>
          <a:xfrm>
            <a:off x="838200" y="3429000"/>
            <a:ext cx="3067478" cy="638264"/>
          </a:xfrm>
          <a:prstGeom prst="rect">
            <a:avLst/>
          </a:prstGeom>
        </p:spPr>
      </p:pic>
      <p:pic>
        <p:nvPicPr>
          <p:cNvPr id="7" name="図 6" descr="コンピューターのスクリーンショット&#10;&#10;自動的に生成された説明">
            <a:extLst>
              <a:ext uri="{FF2B5EF4-FFF2-40B4-BE49-F238E27FC236}">
                <a16:creationId xmlns:a16="http://schemas.microsoft.com/office/drawing/2014/main" id="{03617B20-BC94-4D68-AF93-2F9E3A12F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550" y="3429000"/>
            <a:ext cx="6468378" cy="1371791"/>
          </a:xfrm>
          <a:prstGeom prst="rect">
            <a:avLst/>
          </a:prstGeom>
        </p:spPr>
      </p:pic>
      <p:pic>
        <p:nvPicPr>
          <p:cNvPr id="8" name="図 7">
            <a:extLst>
              <a:ext uri="{FF2B5EF4-FFF2-40B4-BE49-F238E27FC236}">
                <a16:creationId xmlns:a16="http://schemas.microsoft.com/office/drawing/2014/main" id="{ADD51C65-DB74-469D-988C-59A54598E774}"/>
              </a:ext>
            </a:extLst>
          </p:cNvPr>
          <p:cNvPicPr>
            <a:picLocks noChangeAspect="1"/>
          </p:cNvPicPr>
          <p:nvPr/>
        </p:nvPicPr>
        <p:blipFill>
          <a:blip r:embed="rId4"/>
          <a:stretch>
            <a:fillRect/>
          </a:stretch>
        </p:blipFill>
        <p:spPr>
          <a:xfrm>
            <a:off x="4395550" y="5500594"/>
            <a:ext cx="4305901" cy="676369"/>
          </a:xfrm>
          <a:prstGeom prst="rect">
            <a:avLst/>
          </a:prstGeom>
        </p:spPr>
      </p:pic>
    </p:spTree>
    <p:extLst>
      <p:ext uri="{BB962C8B-B14F-4D97-AF65-F5344CB8AC3E}">
        <p14:creationId xmlns:p14="http://schemas.microsoft.com/office/powerpoint/2010/main" val="3689759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敵は一旦ここまでとし、簡易的なロックオンシステムを作ります</a:t>
            </a:r>
            <a:endParaRPr lang="en-US" altLang="ja-JP" sz="2000" dirty="0"/>
          </a:p>
          <a:p>
            <a:pPr marL="0" indent="0">
              <a:buNone/>
            </a:pPr>
            <a:r>
              <a:rPr lang="ja-JP" altLang="en-US" sz="2000" dirty="0"/>
              <a:t>先ずはロックオン状態の切り替えのために入力を追加します</a:t>
            </a:r>
            <a:endParaRPr lang="en-US" altLang="ja-JP" sz="2000" dirty="0"/>
          </a:p>
          <a:p>
            <a:pPr marL="0" indent="0">
              <a:buNone/>
            </a:pPr>
            <a:r>
              <a:rPr lang="ja-JP" altLang="en-US" sz="2000" dirty="0"/>
              <a:t>プロジェクト設定を開いてインプットの</a:t>
            </a:r>
            <a:r>
              <a:rPr lang="en-US" altLang="ja-JP" sz="2000" dirty="0"/>
              <a:t>Action</a:t>
            </a:r>
            <a:r>
              <a:rPr lang="ja-JP" altLang="en-US" sz="2000" dirty="0"/>
              <a:t>の</a:t>
            </a:r>
            <a:r>
              <a:rPr lang="en-US" altLang="ja-JP" sz="2000" dirty="0" err="1"/>
              <a:t>LockOn</a:t>
            </a:r>
            <a:r>
              <a:rPr lang="ja-JP" altLang="en-US" sz="2000" dirty="0"/>
              <a:t>を追加します</a:t>
            </a:r>
            <a:endParaRPr lang="en-US" altLang="ja-JP" sz="2000" dirty="0"/>
          </a:p>
          <a:p>
            <a:pPr marL="0" indent="0">
              <a:buNone/>
            </a:pPr>
            <a:endParaRPr lang="en-US" altLang="ja-JP" sz="2000" dirty="0"/>
          </a:p>
          <a:p>
            <a:pPr marL="0" indent="0">
              <a:buNone/>
            </a:pPr>
            <a:r>
              <a:rPr lang="ja-JP" altLang="en-US" sz="2000" dirty="0"/>
              <a:t>マウスの右クリックとゲームパッドの右スティック押し込みに</a:t>
            </a:r>
            <a:endParaRPr lang="en-US" altLang="ja-JP" sz="2000" dirty="0"/>
          </a:p>
          <a:p>
            <a:pPr marL="0" indent="0">
              <a:buNone/>
            </a:pPr>
            <a:r>
              <a:rPr lang="ja-JP" altLang="en-US" sz="2000" dirty="0"/>
              <a:t>ロックオン切り替えボタンを割り当てます</a:t>
            </a:r>
            <a:endParaRPr lang="en-US" altLang="ja-JP" sz="2000" dirty="0"/>
          </a:p>
        </p:txBody>
      </p:sp>
      <p:pic>
        <p:nvPicPr>
          <p:cNvPr id="3" name="図 2">
            <a:extLst>
              <a:ext uri="{FF2B5EF4-FFF2-40B4-BE49-F238E27FC236}">
                <a16:creationId xmlns:a16="http://schemas.microsoft.com/office/drawing/2014/main" id="{3E3F76E7-D5D9-46DA-96C7-0D7ED3F9CC01}"/>
              </a:ext>
            </a:extLst>
          </p:cNvPr>
          <p:cNvPicPr>
            <a:picLocks noChangeAspect="1"/>
          </p:cNvPicPr>
          <p:nvPr/>
        </p:nvPicPr>
        <p:blipFill>
          <a:blip r:embed="rId2"/>
          <a:stretch>
            <a:fillRect/>
          </a:stretch>
        </p:blipFill>
        <p:spPr>
          <a:xfrm>
            <a:off x="7943374" y="3776328"/>
            <a:ext cx="3410426" cy="2400635"/>
          </a:xfrm>
          <a:prstGeom prst="rect">
            <a:avLst/>
          </a:prstGeom>
        </p:spPr>
      </p:pic>
    </p:spTree>
    <p:extLst>
      <p:ext uri="{BB962C8B-B14F-4D97-AF65-F5344CB8AC3E}">
        <p14:creationId xmlns:p14="http://schemas.microsoft.com/office/powerpoint/2010/main" val="13361859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続いて</a:t>
            </a:r>
            <a:r>
              <a:rPr lang="en-US" altLang="ja-JP" sz="2000" dirty="0" err="1"/>
              <a:t>ThirdPersonCharacter</a:t>
            </a:r>
            <a:r>
              <a:rPr lang="ja-JP" altLang="en-US" sz="2000" dirty="0"/>
              <a:t>を開いて</a:t>
            </a:r>
            <a:endParaRPr lang="en-US" altLang="ja-JP" sz="2000" dirty="0"/>
          </a:p>
          <a:p>
            <a:pPr marL="0" indent="0">
              <a:buNone/>
            </a:pPr>
            <a:r>
              <a:rPr lang="en-US" altLang="ja-JP" sz="2000" dirty="0" err="1"/>
              <a:t>LockOn</a:t>
            </a:r>
            <a:r>
              <a:rPr lang="ja-JP" altLang="en-US" sz="2000" dirty="0"/>
              <a:t>の入力ノードの呼び出しです</a:t>
            </a:r>
            <a:endParaRPr lang="en-US" altLang="ja-JP" sz="2000" dirty="0"/>
          </a:p>
          <a:p>
            <a:pPr marL="0" indent="0">
              <a:buNone/>
            </a:pPr>
            <a:endParaRPr lang="en-US" altLang="ja-JP" sz="2000" dirty="0"/>
          </a:p>
          <a:p>
            <a:pPr marL="0" indent="0">
              <a:buNone/>
            </a:pPr>
            <a:r>
              <a:rPr lang="ja-JP" altLang="en-US" sz="2000" dirty="0"/>
              <a:t>また、変数を追加し</a:t>
            </a:r>
            <a:endParaRPr lang="en-US" altLang="ja-JP" sz="2000" dirty="0"/>
          </a:p>
          <a:p>
            <a:pPr marL="0" indent="0">
              <a:buNone/>
            </a:pPr>
            <a:r>
              <a:rPr lang="en-US" altLang="ja-JP" sz="2000" dirty="0" err="1"/>
              <a:t>IsLockOn</a:t>
            </a:r>
            <a:r>
              <a:rPr lang="ja-JP" altLang="en-US" sz="2000" dirty="0"/>
              <a:t>と名付けます</a:t>
            </a:r>
            <a:endParaRPr lang="en-US" altLang="ja-JP" sz="2000" dirty="0"/>
          </a:p>
          <a:p>
            <a:pPr marL="0" indent="0">
              <a:buNone/>
            </a:pPr>
            <a:r>
              <a:rPr lang="ja-JP" altLang="en-US" sz="2000" dirty="0"/>
              <a:t>変数の型は</a:t>
            </a:r>
            <a:r>
              <a:rPr lang="en-US" altLang="ja-JP" sz="2000" dirty="0"/>
              <a:t>Boolean</a:t>
            </a:r>
            <a:r>
              <a:rPr lang="ja-JP" altLang="en-US" sz="2000" dirty="0"/>
              <a:t>のままでよいです</a:t>
            </a:r>
            <a:endParaRPr lang="en-US" altLang="ja-JP" sz="2000" dirty="0"/>
          </a:p>
        </p:txBody>
      </p:sp>
      <p:pic>
        <p:nvPicPr>
          <p:cNvPr id="2" name="図 1">
            <a:extLst>
              <a:ext uri="{FF2B5EF4-FFF2-40B4-BE49-F238E27FC236}">
                <a16:creationId xmlns:a16="http://schemas.microsoft.com/office/drawing/2014/main" id="{279E48D6-26A7-43E5-82B7-BCE00144998C}"/>
              </a:ext>
            </a:extLst>
          </p:cNvPr>
          <p:cNvPicPr>
            <a:picLocks noChangeAspect="1"/>
          </p:cNvPicPr>
          <p:nvPr/>
        </p:nvPicPr>
        <p:blipFill>
          <a:blip r:embed="rId2"/>
          <a:stretch>
            <a:fillRect/>
          </a:stretch>
        </p:blipFill>
        <p:spPr>
          <a:xfrm>
            <a:off x="5437949" y="2233063"/>
            <a:ext cx="5915851" cy="3943900"/>
          </a:xfrm>
          <a:prstGeom prst="rect">
            <a:avLst/>
          </a:prstGeom>
        </p:spPr>
      </p:pic>
      <p:pic>
        <p:nvPicPr>
          <p:cNvPr id="5" name="図 4">
            <a:extLst>
              <a:ext uri="{FF2B5EF4-FFF2-40B4-BE49-F238E27FC236}">
                <a16:creationId xmlns:a16="http://schemas.microsoft.com/office/drawing/2014/main" id="{BB2FE5FE-5E37-448A-9A67-55F010A5F0D3}"/>
              </a:ext>
            </a:extLst>
          </p:cNvPr>
          <p:cNvPicPr>
            <a:picLocks noChangeAspect="1"/>
          </p:cNvPicPr>
          <p:nvPr/>
        </p:nvPicPr>
        <p:blipFill>
          <a:blip r:embed="rId3"/>
          <a:stretch>
            <a:fillRect/>
          </a:stretch>
        </p:blipFill>
        <p:spPr>
          <a:xfrm>
            <a:off x="838200" y="4519382"/>
            <a:ext cx="2314898" cy="1657581"/>
          </a:xfrm>
          <a:prstGeom prst="rect">
            <a:avLst/>
          </a:prstGeom>
        </p:spPr>
      </p:pic>
    </p:spTree>
    <p:extLst>
      <p:ext uri="{BB962C8B-B14F-4D97-AF65-F5344CB8AC3E}">
        <p14:creationId xmlns:p14="http://schemas.microsoft.com/office/powerpoint/2010/main" val="2302870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ロックオンキーが押される度にロックオン状態の</a:t>
            </a:r>
            <a:r>
              <a:rPr lang="en-US" altLang="ja-JP" sz="2000" dirty="0"/>
              <a:t>ON / OFF</a:t>
            </a:r>
            <a:r>
              <a:rPr lang="ja-JP" altLang="en-US" sz="2000" dirty="0"/>
              <a:t>を切り替えたいため</a:t>
            </a:r>
            <a:endParaRPr lang="en-US" altLang="ja-JP" sz="2000" dirty="0"/>
          </a:p>
          <a:p>
            <a:pPr marL="0" indent="0">
              <a:buNone/>
            </a:pPr>
            <a:r>
              <a:rPr lang="ja-JP" altLang="en-US" sz="2000" dirty="0"/>
              <a:t>以下のようにノードを組みます</a:t>
            </a:r>
            <a:endParaRPr lang="en-US" altLang="ja-JP" sz="2000" dirty="0"/>
          </a:p>
          <a:p>
            <a:pPr marL="0" indent="0">
              <a:buNone/>
            </a:pPr>
            <a:endParaRPr lang="en-US" altLang="ja-JP" sz="2000" dirty="0"/>
          </a:p>
          <a:p>
            <a:pPr marL="0" indent="0">
              <a:buNone/>
            </a:pPr>
            <a:r>
              <a:rPr lang="en-US" altLang="ja-JP" sz="2000" dirty="0"/>
              <a:t>NOT</a:t>
            </a:r>
            <a:r>
              <a:rPr lang="ja-JP" altLang="en-US" sz="2000" dirty="0"/>
              <a:t>でフラグを反転させることで</a:t>
            </a:r>
            <a:endParaRPr lang="en-US" altLang="ja-JP" sz="2000" dirty="0"/>
          </a:p>
          <a:p>
            <a:pPr marL="0" indent="0">
              <a:buNone/>
            </a:pPr>
            <a:r>
              <a:rPr lang="en-US" altLang="ja-JP" sz="2000" dirty="0" err="1"/>
              <a:t>LockOn</a:t>
            </a:r>
            <a:r>
              <a:rPr lang="ja-JP" altLang="en-US" sz="2000" dirty="0"/>
              <a:t>状態 </a:t>
            </a:r>
            <a:r>
              <a:rPr lang="en-US" altLang="ja-JP" sz="2000" dirty="0"/>
              <a:t>-&gt; </a:t>
            </a:r>
            <a:r>
              <a:rPr lang="ja-JP" altLang="en-US" sz="2000" dirty="0"/>
              <a:t>解除状態</a:t>
            </a:r>
            <a:endParaRPr lang="en-US" altLang="ja-JP" sz="2000" dirty="0"/>
          </a:p>
          <a:p>
            <a:pPr marL="0" indent="0">
              <a:buNone/>
            </a:pPr>
            <a:r>
              <a:rPr lang="ja-JP" altLang="en-US" sz="2000" dirty="0"/>
              <a:t>解除状態 </a:t>
            </a:r>
            <a:r>
              <a:rPr lang="en-US" altLang="ja-JP" sz="2000" dirty="0"/>
              <a:t>-&gt; </a:t>
            </a:r>
            <a:r>
              <a:rPr lang="en-US" altLang="ja-JP" sz="2000" dirty="0" err="1"/>
              <a:t>LockOn</a:t>
            </a:r>
            <a:r>
              <a:rPr lang="ja-JP" altLang="en-US" sz="2000" dirty="0"/>
              <a:t>状態と</a:t>
            </a:r>
            <a:endParaRPr lang="en-US" altLang="ja-JP" sz="2000" dirty="0"/>
          </a:p>
          <a:p>
            <a:pPr marL="0" indent="0">
              <a:buNone/>
            </a:pPr>
            <a:r>
              <a:rPr lang="ja-JP" altLang="en-US" sz="2000" dirty="0"/>
              <a:t>キーを押す度に切り替えが可能です</a:t>
            </a:r>
            <a:endParaRPr lang="en-US" altLang="ja-JP" sz="2000" dirty="0"/>
          </a:p>
          <a:p>
            <a:pPr marL="0" indent="0">
              <a:buNone/>
            </a:pPr>
            <a:endParaRPr lang="en-US" altLang="ja-JP" sz="2000" dirty="0"/>
          </a:p>
          <a:p>
            <a:pPr marL="0" indent="0">
              <a:buNone/>
            </a:pPr>
            <a:r>
              <a:rPr lang="ja-JP" altLang="en-US" sz="2000" dirty="0"/>
              <a:t>変数のセットは変数を</a:t>
            </a:r>
            <a:r>
              <a:rPr lang="en-US" altLang="ja-JP" sz="2000" dirty="0"/>
              <a:t>Alt + Drag</a:t>
            </a:r>
            <a:r>
              <a:rPr lang="ja-JP" altLang="en-US" sz="2000" dirty="0"/>
              <a:t>です</a:t>
            </a:r>
            <a:endParaRPr lang="en-US" altLang="ja-JP" sz="2000" dirty="0"/>
          </a:p>
        </p:txBody>
      </p:sp>
      <p:pic>
        <p:nvPicPr>
          <p:cNvPr id="2" name="図 1">
            <a:extLst>
              <a:ext uri="{FF2B5EF4-FFF2-40B4-BE49-F238E27FC236}">
                <a16:creationId xmlns:a16="http://schemas.microsoft.com/office/drawing/2014/main" id="{18B08A45-FCEC-4589-96B3-735ED4AF7D9E}"/>
              </a:ext>
            </a:extLst>
          </p:cNvPr>
          <p:cNvPicPr>
            <a:picLocks noChangeAspect="1"/>
          </p:cNvPicPr>
          <p:nvPr/>
        </p:nvPicPr>
        <p:blipFill>
          <a:blip r:embed="rId2"/>
          <a:stretch>
            <a:fillRect/>
          </a:stretch>
        </p:blipFill>
        <p:spPr>
          <a:xfrm>
            <a:off x="5204682" y="2697017"/>
            <a:ext cx="6149117" cy="3479945"/>
          </a:xfrm>
          <a:prstGeom prst="rect">
            <a:avLst/>
          </a:prstGeom>
        </p:spPr>
      </p:pic>
    </p:spTree>
    <p:extLst>
      <p:ext uri="{BB962C8B-B14F-4D97-AF65-F5344CB8AC3E}">
        <p14:creationId xmlns:p14="http://schemas.microsoft.com/office/powerpoint/2010/main" val="15826570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次に</a:t>
            </a:r>
            <a:r>
              <a:rPr lang="en-US" altLang="ja-JP" sz="2000" dirty="0" err="1"/>
              <a:t>LockOn</a:t>
            </a:r>
            <a:r>
              <a:rPr lang="ja-JP" altLang="en-US" sz="2000" dirty="0"/>
              <a:t>した相手の情報を保存するために変数を追加します</a:t>
            </a:r>
            <a:endParaRPr lang="en-US" altLang="ja-JP" sz="2000" dirty="0"/>
          </a:p>
          <a:p>
            <a:pPr marL="0" indent="0">
              <a:buNone/>
            </a:pPr>
            <a:r>
              <a:rPr lang="ja-JP" altLang="en-US" sz="2000" dirty="0"/>
              <a:t>変数を追加し</a:t>
            </a:r>
            <a:r>
              <a:rPr lang="en-US" altLang="ja-JP" sz="2000" dirty="0" err="1"/>
              <a:t>LockOnTarget</a:t>
            </a:r>
            <a:r>
              <a:rPr lang="ja-JP" altLang="en-US" sz="2000" dirty="0"/>
              <a:t>という名前にします</a:t>
            </a:r>
            <a:endParaRPr lang="en-US" altLang="ja-JP" sz="2000" dirty="0"/>
          </a:p>
          <a:p>
            <a:pPr marL="0" indent="0">
              <a:buNone/>
            </a:pPr>
            <a:r>
              <a:rPr lang="ja-JP" altLang="en-US" sz="2000" dirty="0"/>
              <a:t>変数の型を</a:t>
            </a:r>
            <a:endParaRPr lang="en-US" altLang="ja-JP" sz="2000" dirty="0"/>
          </a:p>
          <a:p>
            <a:pPr marL="0" indent="0">
              <a:buNone/>
            </a:pPr>
            <a:r>
              <a:rPr lang="en-US" altLang="ja-JP" sz="2000" dirty="0"/>
              <a:t>Actor</a:t>
            </a:r>
            <a:r>
              <a:rPr lang="ja-JP" altLang="en-US" sz="2000" dirty="0"/>
              <a:t>のオブジェクト参照に切り替えます</a:t>
            </a:r>
            <a:endParaRPr lang="en-US" altLang="ja-JP" sz="2000" dirty="0"/>
          </a:p>
        </p:txBody>
      </p:sp>
      <p:pic>
        <p:nvPicPr>
          <p:cNvPr id="6" name="図 5">
            <a:extLst>
              <a:ext uri="{FF2B5EF4-FFF2-40B4-BE49-F238E27FC236}">
                <a16:creationId xmlns:a16="http://schemas.microsoft.com/office/drawing/2014/main" id="{B31B5654-967C-46CD-98EE-3A74DF18CEA0}"/>
              </a:ext>
            </a:extLst>
          </p:cNvPr>
          <p:cNvPicPr>
            <a:picLocks noChangeAspect="1"/>
          </p:cNvPicPr>
          <p:nvPr/>
        </p:nvPicPr>
        <p:blipFill>
          <a:blip r:embed="rId2"/>
          <a:stretch>
            <a:fillRect/>
          </a:stretch>
        </p:blipFill>
        <p:spPr>
          <a:xfrm>
            <a:off x="3762049" y="4290750"/>
            <a:ext cx="2333951" cy="1886213"/>
          </a:xfrm>
          <a:prstGeom prst="rect">
            <a:avLst/>
          </a:prstGeom>
        </p:spPr>
      </p:pic>
      <p:pic>
        <p:nvPicPr>
          <p:cNvPr id="7" name="図 6">
            <a:extLst>
              <a:ext uri="{FF2B5EF4-FFF2-40B4-BE49-F238E27FC236}">
                <a16:creationId xmlns:a16="http://schemas.microsoft.com/office/drawing/2014/main" id="{07B1DCF1-8C6E-451F-AC18-1C7307CB5533}"/>
              </a:ext>
            </a:extLst>
          </p:cNvPr>
          <p:cNvPicPr>
            <a:picLocks noChangeAspect="1"/>
          </p:cNvPicPr>
          <p:nvPr/>
        </p:nvPicPr>
        <p:blipFill>
          <a:blip r:embed="rId3"/>
          <a:stretch>
            <a:fillRect/>
          </a:stretch>
        </p:blipFill>
        <p:spPr>
          <a:xfrm>
            <a:off x="6504898" y="2537905"/>
            <a:ext cx="4848902" cy="3639058"/>
          </a:xfrm>
          <a:prstGeom prst="rect">
            <a:avLst/>
          </a:prstGeom>
        </p:spPr>
      </p:pic>
    </p:spTree>
    <p:extLst>
      <p:ext uri="{BB962C8B-B14F-4D97-AF65-F5344CB8AC3E}">
        <p14:creationId xmlns:p14="http://schemas.microsoft.com/office/powerpoint/2010/main" val="1305332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簡易ロックオンの仕組みとしてはカメラの前方に</a:t>
            </a:r>
            <a:endParaRPr lang="en-US" altLang="ja-JP" sz="1800" dirty="0"/>
          </a:p>
          <a:p>
            <a:pPr marL="0" indent="0">
              <a:buNone/>
            </a:pPr>
            <a:r>
              <a:rPr lang="ja-JP" altLang="en-US" sz="1800" dirty="0"/>
              <a:t>球状の光線を飛ばし、それにヒットする敵がいれば</a:t>
            </a:r>
            <a:endParaRPr lang="en-US" altLang="ja-JP" sz="1800" dirty="0"/>
          </a:p>
          <a:p>
            <a:pPr marL="0" indent="0">
              <a:buNone/>
            </a:pPr>
            <a:r>
              <a:rPr lang="ja-JP" altLang="en-US" sz="1800" dirty="0"/>
              <a:t>ロックオンするというシンプルな構造です</a:t>
            </a:r>
            <a:endParaRPr lang="en-US" altLang="ja-JP" sz="1800" dirty="0"/>
          </a:p>
          <a:p>
            <a:pPr marL="0" indent="0">
              <a:buNone/>
            </a:pPr>
            <a:endParaRPr lang="en-US" altLang="ja-JP" sz="1800" dirty="0"/>
          </a:p>
          <a:p>
            <a:pPr marL="0" indent="0">
              <a:buNone/>
            </a:pPr>
            <a:r>
              <a:rPr lang="ja-JP" altLang="en-US" sz="1800" dirty="0"/>
              <a:t>先ずはテスト用に</a:t>
            </a:r>
            <a:endParaRPr lang="en-US" altLang="ja-JP" sz="1800" dirty="0"/>
          </a:p>
          <a:p>
            <a:pPr marL="0" indent="0">
              <a:buNone/>
            </a:pPr>
            <a:r>
              <a:rPr lang="ja-JP" altLang="en-US" sz="1800" dirty="0"/>
              <a:t>以下のようにノードを組みます</a:t>
            </a:r>
            <a:endParaRPr lang="en-US" altLang="ja-JP" sz="1800" dirty="0"/>
          </a:p>
          <a:p>
            <a:pPr marL="0" indent="0">
              <a:buNone/>
            </a:pPr>
            <a:r>
              <a:rPr lang="en-US" altLang="ja-JP" sz="1800" dirty="0" err="1"/>
              <a:t>PrintString</a:t>
            </a:r>
            <a:r>
              <a:rPr lang="ja-JP" altLang="en-US" sz="1800" dirty="0"/>
              <a:t>の</a:t>
            </a:r>
            <a:r>
              <a:rPr lang="en-US" altLang="ja-JP" sz="1800" dirty="0"/>
              <a:t>Duration</a:t>
            </a:r>
            <a:r>
              <a:rPr lang="ja-JP" altLang="en-US" sz="1800" dirty="0"/>
              <a:t>は</a:t>
            </a:r>
            <a:r>
              <a:rPr lang="en-US" altLang="ja-JP" sz="1800" dirty="0"/>
              <a:t>0</a:t>
            </a:r>
            <a:r>
              <a:rPr lang="ja-JP" altLang="en-US" sz="1800" dirty="0"/>
              <a:t>にしてください</a:t>
            </a:r>
            <a:endParaRPr lang="en-US" altLang="ja-JP" sz="1800" dirty="0"/>
          </a:p>
          <a:p>
            <a:pPr marL="0" indent="0">
              <a:buNone/>
            </a:pPr>
            <a:endParaRPr lang="en-US" altLang="ja-JP" sz="1800" dirty="0"/>
          </a:p>
          <a:p>
            <a:pPr marL="0" indent="0">
              <a:buNone/>
            </a:pPr>
            <a:r>
              <a:rPr lang="ja-JP" altLang="en-US" sz="1800" dirty="0"/>
              <a:t>ロックオン状態の場合に</a:t>
            </a:r>
            <a:endParaRPr lang="en-US" altLang="ja-JP" sz="1800" dirty="0"/>
          </a:p>
          <a:p>
            <a:pPr marL="0" indent="0">
              <a:buNone/>
            </a:pPr>
            <a:r>
              <a:rPr lang="en-US" altLang="ja-JP" sz="1800" dirty="0" err="1"/>
              <a:t>LockOn</a:t>
            </a:r>
            <a:r>
              <a:rPr lang="ja-JP" altLang="en-US" sz="1800" dirty="0"/>
              <a:t>と画面左上に</a:t>
            </a:r>
            <a:r>
              <a:rPr lang="en-US" altLang="ja-JP" sz="1800" dirty="0"/>
              <a:t>Log</a:t>
            </a:r>
            <a:r>
              <a:rPr lang="ja-JP" altLang="en-US" sz="1800" dirty="0"/>
              <a:t>を出します</a:t>
            </a:r>
            <a:endParaRPr lang="en-US" altLang="ja-JP" sz="1800" dirty="0"/>
          </a:p>
          <a:p>
            <a:pPr marL="0" indent="0">
              <a:buNone/>
            </a:pPr>
            <a:r>
              <a:rPr lang="ja-JP" altLang="en-US" sz="1800" dirty="0"/>
              <a:t>実行して確認してみましょう</a:t>
            </a:r>
            <a:endParaRPr lang="en-US" altLang="ja-JP" sz="1800" dirty="0"/>
          </a:p>
        </p:txBody>
      </p:sp>
      <p:pic>
        <p:nvPicPr>
          <p:cNvPr id="2" name="図 1">
            <a:extLst>
              <a:ext uri="{FF2B5EF4-FFF2-40B4-BE49-F238E27FC236}">
                <a16:creationId xmlns:a16="http://schemas.microsoft.com/office/drawing/2014/main" id="{B34E5279-96D9-473D-AFE9-8AE4ADAE4ABF}"/>
              </a:ext>
            </a:extLst>
          </p:cNvPr>
          <p:cNvPicPr>
            <a:picLocks noChangeAspect="1"/>
          </p:cNvPicPr>
          <p:nvPr/>
        </p:nvPicPr>
        <p:blipFill>
          <a:blip r:embed="rId2"/>
          <a:stretch>
            <a:fillRect/>
          </a:stretch>
        </p:blipFill>
        <p:spPr>
          <a:xfrm>
            <a:off x="5447476" y="3366696"/>
            <a:ext cx="5906324" cy="2810267"/>
          </a:xfrm>
          <a:prstGeom prst="rect">
            <a:avLst/>
          </a:prstGeom>
        </p:spPr>
      </p:pic>
    </p:spTree>
    <p:extLst>
      <p:ext uri="{BB962C8B-B14F-4D97-AF65-F5344CB8AC3E}">
        <p14:creationId xmlns:p14="http://schemas.microsoft.com/office/powerpoint/2010/main" val="251244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先ずはカメラから前方向に光線を飛ばすための計算を行います</a:t>
            </a:r>
            <a:endParaRPr lang="en-US" altLang="ja-JP" sz="1800" dirty="0"/>
          </a:p>
          <a:p>
            <a:pPr marL="0" indent="0">
              <a:buNone/>
            </a:pPr>
            <a:r>
              <a:rPr lang="ja-JP" altLang="en-US" sz="1800" dirty="0"/>
              <a:t>コンポーネントの</a:t>
            </a:r>
            <a:r>
              <a:rPr lang="en-US" altLang="ja-JP" sz="1800" dirty="0" err="1"/>
              <a:t>FollowCamera</a:t>
            </a:r>
            <a:r>
              <a:rPr lang="ja-JP" altLang="en-US" sz="1800" dirty="0"/>
              <a:t>を</a:t>
            </a:r>
            <a:endParaRPr lang="en-US" altLang="ja-JP" sz="1800" dirty="0"/>
          </a:p>
          <a:p>
            <a:pPr marL="0" indent="0">
              <a:buNone/>
            </a:pPr>
            <a:r>
              <a:rPr lang="ja-JP" altLang="en-US" sz="1800" dirty="0"/>
              <a:t>イベントグラフに</a:t>
            </a:r>
            <a:r>
              <a:rPr lang="en-US" altLang="ja-JP" sz="1800" dirty="0"/>
              <a:t>Drag</a:t>
            </a:r>
            <a:r>
              <a:rPr lang="ja-JP" altLang="en-US" sz="1800" dirty="0"/>
              <a:t>してください</a:t>
            </a:r>
            <a:endParaRPr lang="en-US" altLang="ja-JP" sz="1800" dirty="0"/>
          </a:p>
          <a:p>
            <a:pPr marL="0" indent="0">
              <a:buNone/>
            </a:pPr>
            <a:r>
              <a:rPr lang="ja-JP" altLang="en-US" sz="1800" dirty="0"/>
              <a:t>そこから</a:t>
            </a:r>
            <a:r>
              <a:rPr lang="en-US" altLang="ja-JP" sz="1800" dirty="0"/>
              <a:t>Get Forward Vector</a:t>
            </a:r>
            <a:r>
              <a:rPr lang="ja-JP" altLang="en-US" sz="1800" dirty="0"/>
              <a:t>を呼び出してください</a:t>
            </a:r>
            <a:endParaRPr lang="en-US" altLang="ja-JP" sz="1800" dirty="0"/>
          </a:p>
          <a:p>
            <a:pPr marL="0" indent="0">
              <a:buNone/>
            </a:pPr>
            <a:endParaRPr lang="en-US" altLang="ja-JP" sz="1800" dirty="0"/>
          </a:p>
          <a:p>
            <a:pPr marL="0" indent="0">
              <a:buNone/>
            </a:pPr>
            <a:r>
              <a:rPr lang="ja-JP" altLang="en-US" sz="1800" dirty="0"/>
              <a:t>次に</a:t>
            </a:r>
            <a:r>
              <a:rPr lang="en-US" altLang="ja-JP" sz="1800" dirty="0"/>
              <a:t>vector * float</a:t>
            </a:r>
            <a:r>
              <a:rPr lang="ja-JP" altLang="en-US" sz="1800" dirty="0"/>
              <a:t>を呼び出し</a:t>
            </a:r>
            <a:endParaRPr lang="en-US" altLang="ja-JP" sz="1800" dirty="0"/>
          </a:p>
          <a:p>
            <a:pPr marL="0" indent="0">
              <a:buNone/>
            </a:pPr>
            <a:r>
              <a:rPr lang="en-US" altLang="ja-JP" sz="1800" dirty="0"/>
              <a:t>0.0</a:t>
            </a:r>
            <a:r>
              <a:rPr lang="ja-JP" altLang="en-US" sz="1800" dirty="0"/>
              <a:t>の部分を右クリックして</a:t>
            </a:r>
            <a:endParaRPr lang="en-US" altLang="ja-JP" sz="1800" dirty="0"/>
          </a:p>
          <a:p>
            <a:pPr marL="0" indent="0">
              <a:buNone/>
            </a:pPr>
            <a:r>
              <a:rPr lang="ja-JP" altLang="en-US" sz="1800" dirty="0"/>
              <a:t>変数へ昇格します</a:t>
            </a:r>
            <a:endParaRPr lang="en-US" altLang="ja-JP" sz="1800" dirty="0"/>
          </a:p>
          <a:p>
            <a:pPr marL="0" indent="0">
              <a:buNone/>
            </a:pPr>
            <a:endParaRPr lang="en-US" altLang="ja-JP" sz="1800" dirty="0"/>
          </a:p>
          <a:p>
            <a:pPr marL="0" indent="0">
              <a:buNone/>
            </a:pPr>
            <a:endParaRPr lang="en-US" altLang="ja-JP" sz="1800" dirty="0"/>
          </a:p>
        </p:txBody>
      </p:sp>
      <p:pic>
        <p:nvPicPr>
          <p:cNvPr id="5" name="図 4">
            <a:extLst>
              <a:ext uri="{FF2B5EF4-FFF2-40B4-BE49-F238E27FC236}">
                <a16:creationId xmlns:a16="http://schemas.microsoft.com/office/drawing/2014/main" id="{1B37FBD2-6726-421B-99D4-5C1A46130C6C}"/>
              </a:ext>
            </a:extLst>
          </p:cNvPr>
          <p:cNvPicPr>
            <a:picLocks noChangeAspect="1"/>
          </p:cNvPicPr>
          <p:nvPr/>
        </p:nvPicPr>
        <p:blipFill>
          <a:blip r:embed="rId2"/>
          <a:stretch>
            <a:fillRect/>
          </a:stretch>
        </p:blipFill>
        <p:spPr>
          <a:xfrm>
            <a:off x="7486110" y="1825625"/>
            <a:ext cx="3867690" cy="1619476"/>
          </a:xfrm>
          <a:prstGeom prst="rect">
            <a:avLst/>
          </a:prstGeom>
        </p:spPr>
      </p:pic>
      <p:pic>
        <p:nvPicPr>
          <p:cNvPr id="8" name="図 7">
            <a:extLst>
              <a:ext uri="{FF2B5EF4-FFF2-40B4-BE49-F238E27FC236}">
                <a16:creationId xmlns:a16="http://schemas.microsoft.com/office/drawing/2014/main" id="{D3CA8841-EF1D-49CA-A8D4-07AAAE66C3CA}"/>
              </a:ext>
            </a:extLst>
          </p:cNvPr>
          <p:cNvPicPr>
            <a:picLocks noChangeAspect="1"/>
          </p:cNvPicPr>
          <p:nvPr/>
        </p:nvPicPr>
        <p:blipFill>
          <a:blip r:embed="rId3"/>
          <a:stretch>
            <a:fillRect/>
          </a:stretch>
        </p:blipFill>
        <p:spPr>
          <a:xfrm>
            <a:off x="4663220" y="3976381"/>
            <a:ext cx="4058216" cy="2200582"/>
          </a:xfrm>
          <a:prstGeom prst="rect">
            <a:avLst/>
          </a:prstGeom>
        </p:spPr>
      </p:pic>
      <p:pic>
        <p:nvPicPr>
          <p:cNvPr id="9" name="図 8">
            <a:extLst>
              <a:ext uri="{FF2B5EF4-FFF2-40B4-BE49-F238E27FC236}">
                <a16:creationId xmlns:a16="http://schemas.microsoft.com/office/drawing/2014/main" id="{9A55B19A-AE31-4393-B79E-0ECCD90632B3}"/>
              </a:ext>
            </a:extLst>
          </p:cNvPr>
          <p:cNvPicPr>
            <a:picLocks noChangeAspect="1"/>
          </p:cNvPicPr>
          <p:nvPr/>
        </p:nvPicPr>
        <p:blipFill>
          <a:blip r:embed="rId4"/>
          <a:stretch>
            <a:fillRect/>
          </a:stretch>
        </p:blipFill>
        <p:spPr>
          <a:xfrm>
            <a:off x="9000797" y="4176434"/>
            <a:ext cx="2353003" cy="2000529"/>
          </a:xfrm>
          <a:prstGeom prst="rect">
            <a:avLst/>
          </a:prstGeom>
        </p:spPr>
      </p:pic>
    </p:spTree>
    <p:extLst>
      <p:ext uri="{BB962C8B-B14F-4D97-AF65-F5344CB8AC3E}">
        <p14:creationId xmlns:p14="http://schemas.microsoft.com/office/powerpoint/2010/main" val="705287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左下の図がさきほどでの作成段階です</a:t>
            </a:r>
            <a:endParaRPr lang="en-US" altLang="ja-JP" sz="1800" dirty="0"/>
          </a:p>
          <a:p>
            <a:pPr marL="0" indent="0">
              <a:buNone/>
            </a:pPr>
            <a:endParaRPr lang="en-US" altLang="ja-JP" sz="1800" dirty="0"/>
          </a:p>
          <a:p>
            <a:pPr marL="0" indent="0">
              <a:buNone/>
            </a:pPr>
            <a:r>
              <a:rPr lang="ja-JP" altLang="en-US" sz="1800" dirty="0"/>
              <a:t>次に</a:t>
            </a:r>
            <a:r>
              <a:rPr lang="en-US" altLang="ja-JP" sz="1800" dirty="0"/>
              <a:t>Get Actor Location</a:t>
            </a:r>
            <a:r>
              <a:rPr lang="ja-JP" altLang="en-US" sz="1800" dirty="0"/>
              <a:t>と</a:t>
            </a:r>
            <a:endParaRPr lang="en-US" altLang="ja-JP" sz="1800" dirty="0"/>
          </a:p>
          <a:p>
            <a:pPr marL="0" indent="0">
              <a:buNone/>
            </a:pPr>
            <a:r>
              <a:rPr lang="en-US" altLang="ja-JP" sz="1800" dirty="0"/>
              <a:t>vector + vector </a:t>
            </a:r>
            <a:r>
              <a:rPr lang="ja-JP" altLang="en-US" sz="1800" dirty="0"/>
              <a:t>を作成して</a:t>
            </a:r>
            <a:endParaRPr lang="en-US" altLang="ja-JP" sz="1800" dirty="0"/>
          </a:p>
          <a:p>
            <a:pPr marL="0" indent="0">
              <a:buNone/>
            </a:pPr>
            <a:r>
              <a:rPr lang="ja-JP" altLang="en-US" sz="1800" dirty="0"/>
              <a:t>右下の図のように繋ぎます</a:t>
            </a: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0058B5D2-662B-46FF-A6F9-A742992153FD}"/>
              </a:ext>
            </a:extLst>
          </p:cNvPr>
          <p:cNvPicPr>
            <a:picLocks noChangeAspect="1"/>
          </p:cNvPicPr>
          <p:nvPr/>
        </p:nvPicPr>
        <p:blipFill>
          <a:blip r:embed="rId2"/>
          <a:stretch>
            <a:fillRect/>
          </a:stretch>
        </p:blipFill>
        <p:spPr>
          <a:xfrm>
            <a:off x="838200" y="4243118"/>
            <a:ext cx="5153744" cy="1933845"/>
          </a:xfrm>
          <a:prstGeom prst="rect">
            <a:avLst/>
          </a:prstGeom>
        </p:spPr>
      </p:pic>
      <p:pic>
        <p:nvPicPr>
          <p:cNvPr id="6" name="図 5">
            <a:extLst>
              <a:ext uri="{FF2B5EF4-FFF2-40B4-BE49-F238E27FC236}">
                <a16:creationId xmlns:a16="http://schemas.microsoft.com/office/drawing/2014/main" id="{063D0585-6144-42C2-9D4A-7425821B57CA}"/>
              </a:ext>
            </a:extLst>
          </p:cNvPr>
          <p:cNvPicPr>
            <a:picLocks noChangeAspect="1"/>
          </p:cNvPicPr>
          <p:nvPr/>
        </p:nvPicPr>
        <p:blipFill>
          <a:blip r:embed="rId3"/>
          <a:stretch>
            <a:fillRect/>
          </a:stretch>
        </p:blipFill>
        <p:spPr>
          <a:xfrm>
            <a:off x="6373091" y="3429829"/>
            <a:ext cx="4980709" cy="2747134"/>
          </a:xfrm>
          <a:prstGeom prst="rect">
            <a:avLst/>
          </a:prstGeom>
        </p:spPr>
      </p:pic>
    </p:spTree>
    <p:extLst>
      <p:ext uri="{BB962C8B-B14F-4D97-AF65-F5344CB8AC3E}">
        <p14:creationId xmlns:p14="http://schemas.microsoft.com/office/powerpoint/2010/main" val="41716764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AndSegoeUI">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2623</TotalTime>
  <Words>6732</Words>
  <Application>Microsoft Office PowerPoint</Application>
  <PresentationFormat>ワイド画面</PresentationFormat>
  <Paragraphs>909</Paragraphs>
  <Slides>133</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133</vt:i4>
      </vt:variant>
    </vt:vector>
  </HeadingPairs>
  <TitlesOfParts>
    <vt:vector size="137" baseType="lpstr">
      <vt:lpstr>游ゴシック</vt:lpstr>
      <vt:lpstr>Arial</vt:lpstr>
      <vt:lpstr>Segoe UI</vt:lpstr>
      <vt:lpstr>Office テーマ</vt:lpstr>
      <vt:lpstr>  UE4 3Dゲーム制作入門   その1 : ベースプロジェクト作成編</vt:lpstr>
      <vt:lpstr>概要</vt:lpstr>
      <vt:lpstr>環境</vt:lpstr>
      <vt:lpstr>本チュートリアルで作るもの</vt:lpstr>
      <vt:lpstr>今回紹介するUE4の機能</vt:lpstr>
      <vt:lpstr>目次</vt:lpstr>
      <vt:lpstr>目次</vt:lpstr>
      <vt:lpstr>プロジェクトを作ろう</vt:lpstr>
      <vt:lpstr>プロジェクトを作ろう</vt:lpstr>
      <vt:lpstr>プロジェクトを作ろう</vt:lpstr>
      <vt:lpstr>プロジェクトを作ろう</vt:lpstr>
      <vt:lpstr>プロジェクトを作ろう</vt:lpstr>
      <vt:lpstr>目次</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目次</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目次</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目次</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目次</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丸目 直希</dc:creator>
  <cp:lastModifiedBy>丸目 直希</cp:lastModifiedBy>
  <cp:revision>1100</cp:revision>
  <dcterms:created xsi:type="dcterms:W3CDTF">2020-01-12T10:44:29Z</dcterms:created>
  <dcterms:modified xsi:type="dcterms:W3CDTF">2020-05-29T14:50:48Z</dcterms:modified>
</cp:coreProperties>
</file>